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00" r:id="rId4"/>
    <p:sldId id="301" r:id="rId5"/>
    <p:sldId id="281" r:id="rId6"/>
    <p:sldId id="258" r:id="rId7"/>
    <p:sldId id="293" r:id="rId8"/>
    <p:sldId id="292" r:id="rId9"/>
    <p:sldId id="259" r:id="rId10"/>
    <p:sldId id="270" r:id="rId11"/>
    <p:sldId id="260" r:id="rId12"/>
    <p:sldId id="289" r:id="rId13"/>
    <p:sldId id="272" r:id="rId14"/>
    <p:sldId id="297" r:id="rId15"/>
    <p:sldId id="264" r:id="rId16"/>
    <p:sldId id="286" r:id="rId17"/>
    <p:sldId id="275" r:id="rId18"/>
    <p:sldId id="298" r:id="rId19"/>
    <p:sldId id="299" r:id="rId20"/>
    <p:sldId id="266" r:id="rId21"/>
    <p:sldId id="267" r:id="rId22"/>
    <p:sldId id="262" r:id="rId23"/>
    <p:sldId id="265" r:id="rId24"/>
    <p:sldId id="284" r:id="rId25"/>
    <p:sldId id="276" r:id="rId26"/>
    <p:sldId id="277" r:id="rId27"/>
    <p:sldId id="282" r:id="rId28"/>
    <p:sldId id="283"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77"/>
    <a:srgbClr val="B66A9D"/>
    <a:srgbClr val="A30D01"/>
    <a:srgbClr val="E2F030"/>
    <a:srgbClr val="37E1E9"/>
    <a:srgbClr val="FFFF66"/>
    <a:srgbClr val="F94949"/>
    <a:srgbClr val="00FF00"/>
    <a:srgbClr val="A01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57244" autoAdjust="0"/>
  </p:normalViewPr>
  <p:slideViewPr>
    <p:cSldViewPr>
      <p:cViewPr>
        <p:scale>
          <a:sx n="33" d="100"/>
          <a:sy n="33" d="100"/>
        </p:scale>
        <p:origin x="-11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F68E8-A254-409C-B40E-E0F82768B2DE}" type="datetimeFigureOut">
              <a:rPr lang="en-AU" smtClean="0"/>
              <a:t>7/12/2012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91B90-D400-497D-971B-F52640DA97C5}" type="slidenum">
              <a:rPr lang="en-AU" smtClean="0"/>
              <a:t>‹#›</a:t>
            </a:fld>
            <a:endParaRPr lang="en-AU"/>
          </a:p>
        </p:txBody>
      </p:sp>
    </p:spTree>
    <p:extLst>
      <p:ext uri="{BB962C8B-B14F-4D97-AF65-F5344CB8AC3E}">
        <p14:creationId xmlns:p14="http://schemas.microsoft.com/office/powerpoint/2010/main" val="335361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1</a:t>
            </a:fld>
            <a:endParaRPr lang="en-AU"/>
          </a:p>
        </p:txBody>
      </p:sp>
    </p:spTree>
    <p:extLst>
      <p:ext uri="{BB962C8B-B14F-4D97-AF65-F5344CB8AC3E}">
        <p14:creationId xmlns:p14="http://schemas.microsoft.com/office/powerpoint/2010/main" val="184759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17</a:t>
            </a:fld>
            <a:endParaRPr lang="en-AU"/>
          </a:p>
        </p:txBody>
      </p:sp>
    </p:spTree>
    <p:extLst>
      <p:ext uri="{BB962C8B-B14F-4D97-AF65-F5344CB8AC3E}">
        <p14:creationId xmlns:p14="http://schemas.microsoft.com/office/powerpoint/2010/main" val="367155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22</a:t>
            </a:fld>
            <a:endParaRPr lang="en-AU"/>
          </a:p>
        </p:txBody>
      </p:sp>
    </p:spTree>
    <p:extLst>
      <p:ext uri="{BB962C8B-B14F-4D97-AF65-F5344CB8AC3E}">
        <p14:creationId xmlns:p14="http://schemas.microsoft.com/office/powerpoint/2010/main" val="82542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The more we reflect on the privilege of human emotion—that we get to care and to feel in so many different ways—the more we can appreciate </a:t>
            </a:r>
            <a:r>
              <a:rPr lang="en-AU" sz="1200" b="0" i="1" u="none" strike="noStrike" kern="1200" baseline="0" dirty="0" smtClean="0">
                <a:solidFill>
                  <a:schemeClr val="tx1"/>
                </a:solidFill>
                <a:latin typeface="+mn-lt"/>
                <a:ea typeface="+mn-ea"/>
                <a:cs typeface="+mn-cs"/>
              </a:rPr>
              <a:t>all </a:t>
            </a:r>
            <a:r>
              <a:rPr lang="en-AU" sz="1200" b="0" i="0" u="none" strike="noStrike" kern="1200" baseline="0" dirty="0" smtClean="0">
                <a:solidFill>
                  <a:schemeClr val="tx1"/>
                </a:solidFill>
                <a:latin typeface="+mn-lt"/>
                <a:ea typeface="+mn-ea"/>
                <a:cs typeface="+mn-cs"/>
              </a:rPr>
              <a:t>our emotions. This privilege does not come without a price. With passion comes pain. With caring comes loss. With wonder comes fear and dread. But look at the upside: consider what your life would be like without it.</a:t>
            </a:r>
          </a:p>
          <a:p>
            <a:r>
              <a:rPr lang="en-AU" sz="1200" b="0" i="0" u="none" strike="noStrike" kern="1200" baseline="0" dirty="0" smtClean="0">
                <a:solidFill>
                  <a:schemeClr val="tx1"/>
                </a:solidFill>
                <a:latin typeface="+mn-lt"/>
                <a:ea typeface="+mn-ea"/>
                <a:cs typeface="+mn-cs"/>
              </a:rPr>
              <a:t>And consider this too: What is the key to lasting </a:t>
            </a:r>
            <a:r>
              <a:rPr lang="en-AU" sz="1200" b="0" i="0" u="none" strike="noStrike" kern="1200" baseline="0" dirty="0" err="1" smtClean="0">
                <a:solidFill>
                  <a:schemeClr val="tx1"/>
                </a:solidFill>
                <a:latin typeface="+mn-lt"/>
                <a:ea typeface="+mn-ea"/>
                <a:cs typeface="+mn-cs"/>
              </a:rPr>
              <a:t>fulfillment</a:t>
            </a:r>
            <a:r>
              <a:rPr lang="en-AU" sz="1200" b="0" i="0" u="none" strike="noStrike" kern="1200" baseline="0" dirty="0" smtClean="0">
                <a:solidFill>
                  <a:schemeClr val="tx1"/>
                </a:solidFill>
                <a:latin typeface="+mn-lt"/>
                <a:ea typeface="+mn-ea"/>
                <a:cs typeface="+mn-cs"/>
              </a:rPr>
              <a:t>? What is the essence of human vitality? What is the core of all those things we call “love”? It is to care, connect, and contribute—to live with presence and purpose. Surely there is no greater privilege than this. </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25</a:t>
            </a:fld>
            <a:endParaRPr lang="en-AU"/>
          </a:p>
        </p:txBody>
      </p:sp>
    </p:spTree>
    <p:extLst>
      <p:ext uri="{BB962C8B-B14F-4D97-AF65-F5344CB8AC3E}">
        <p14:creationId xmlns:p14="http://schemas.microsoft.com/office/powerpoint/2010/main" val="384715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26</a:t>
            </a:fld>
            <a:endParaRPr lang="en-AU"/>
          </a:p>
        </p:txBody>
      </p:sp>
    </p:spTree>
    <p:extLst>
      <p:ext uri="{BB962C8B-B14F-4D97-AF65-F5344CB8AC3E}">
        <p14:creationId xmlns:p14="http://schemas.microsoft.com/office/powerpoint/2010/main" val="417023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28</a:t>
            </a:fld>
            <a:endParaRPr lang="en-AU"/>
          </a:p>
        </p:txBody>
      </p:sp>
    </p:spTree>
    <p:extLst>
      <p:ext uri="{BB962C8B-B14F-4D97-AF65-F5344CB8AC3E}">
        <p14:creationId xmlns:p14="http://schemas.microsoft.com/office/powerpoint/2010/main" val="300432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29</a:t>
            </a:fld>
            <a:endParaRPr lang="en-AU"/>
          </a:p>
        </p:txBody>
      </p:sp>
    </p:spTree>
    <p:extLst>
      <p:ext uri="{BB962C8B-B14F-4D97-AF65-F5344CB8AC3E}">
        <p14:creationId xmlns:p14="http://schemas.microsoft.com/office/powerpoint/2010/main" val="268206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my years as a GP, I met many people who had suffered terribly in life. I saw children disfigured by fire and babies with fatal diseases. I saw strong, capable adults reduced to invalids and brilliant minds wiped away by dementia. I saw bodies misshapen and deformed through all manner of injury—the victims of violence and disaster. I saw refugees from foreign lands, struggling to rebuild their lives after rape and torture or trying to start again after losing most of their family. I saw the freshly bereaved, howling in their anguish, distraught mothers clutching their stillborn babies. I saw men with weeping sores and blistering skin and women with broken bones and bleeding arteries. I saw the blind, the deaf, and the paralysed, the seriously ill and the newly deceased.</a:t>
            </a:r>
          </a:p>
          <a:p>
            <a:r>
              <a:rPr lang="en-AU" dirty="0" smtClean="0"/>
              <a:t>And in the midst of all this pain, I saw courage, kindness, and compassion. I saw people reaching out and helping each other, families bonding through crisis, friends and neighbours holding each other’s hands. I saw men and women facing</a:t>
            </a:r>
            <a:r>
              <a:rPr lang="en-AU" baseline="0" dirty="0" smtClean="0"/>
              <a:t> </a:t>
            </a:r>
            <a:r>
              <a:rPr lang="en-AU" dirty="0" smtClean="0"/>
              <a:t>death with dignity; love and affection pouring from broken hearts. I saw parents slowly rebuilding shattered lives, finding the strength within to persist and grow.</a:t>
            </a:r>
            <a:r>
              <a:rPr lang="en-AU" sz="1200" b="0" i="0" u="none" strike="noStrike" kern="1200" baseline="0" dirty="0" smtClean="0">
                <a:solidFill>
                  <a:schemeClr val="tx1"/>
                </a:solidFill>
                <a:latin typeface="+mn-lt"/>
                <a:ea typeface="+mn-ea"/>
                <a:cs typeface="+mn-cs"/>
              </a:rPr>
              <a:t> </a:t>
            </a:r>
          </a:p>
          <a:p>
            <a:r>
              <a:rPr lang="en-AU" sz="1200" b="0" i="0" u="none" strike="noStrike" kern="1200" baseline="0" dirty="0" smtClean="0">
                <a:solidFill>
                  <a:schemeClr val="tx1"/>
                </a:solidFill>
                <a:latin typeface="+mn-lt"/>
                <a:ea typeface="+mn-ea"/>
                <a:cs typeface="+mn-cs"/>
              </a:rPr>
              <a:t>It never ceases to amaze me that in the midst of great pain we find great passion. </a:t>
            </a:r>
            <a:endParaRPr lang="en-AU"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69F91B90-D400-497D-971B-F52640DA97C5}" type="slidenum">
              <a:rPr lang="en-AU" smtClean="0"/>
              <a:t>2</a:t>
            </a:fld>
            <a:endParaRPr lang="en-AU"/>
          </a:p>
        </p:txBody>
      </p:sp>
    </p:spTree>
    <p:extLst>
      <p:ext uri="{BB962C8B-B14F-4D97-AF65-F5344CB8AC3E}">
        <p14:creationId xmlns:p14="http://schemas.microsoft.com/office/powerpoint/2010/main" val="388994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3</a:t>
            </a:fld>
            <a:endParaRPr lang="en-AU"/>
          </a:p>
        </p:txBody>
      </p:sp>
    </p:spTree>
    <p:extLst>
      <p:ext uri="{BB962C8B-B14F-4D97-AF65-F5344CB8AC3E}">
        <p14:creationId xmlns:p14="http://schemas.microsoft.com/office/powerpoint/2010/main" val="99474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4</a:t>
            </a:fld>
            <a:endParaRPr lang="en-AU"/>
          </a:p>
        </p:txBody>
      </p:sp>
    </p:spTree>
    <p:extLst>
      <p:ext uri="{BB962C8B-B14F-4D97-AF65-F5344CB8AC3E}">
        <p14:creationId xmlns:p14="http://schemas.microsoft.com/office/powerpoint/2010/main" val="99474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7</a:t>
            </a:fld>
            <a:endParaRPr lang="en-AU"/>
          </a:p>
        </p:txBody>
      </p:sp>
    </p:spTree>
    <p:extLst>
      <p:ext uri="{BB962C8B-B14F-4D97-AF65-F5344CB8AC3E}">
        <p14:creationId xmlns:p14="http://schemas.microsoft.com/office/powerpoint/2010/main" val="99474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8</a:t>
            </a:fld>
            <a:endParaRPr lang="en-AU"/>
          </a:p>
        </p:txBody>
      </p:sp>
    </p:spTree>
    <p:extLst>
      <p:ext uri="{BB962C8B-B14F-4D97-AF65-F5344CB8AC3E}">
        <p14:creationId xmlns:p14="http://schemas.microsoft.com/office/powerpoint/2010/main" val="156272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11</a:t>
            </a:fld>
            <a:endParaRPr lang="en-AU"/>
          </a:p>
        </p:txBody>
      </p:sp>
    </p:spTree>
    <p:extLst>
      <p:ext uri="{BB962C8B-B14F-4D97-AF65-F5344CB8AC3E}">
        <p14:creationId xmlns:p14="http://schemas.microsoft.com/office/powerpoint/2010/main" val="275367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F91B90-D400-497D-971B-F52640DA97C5}" type="slidenum">
              <a:rPr lang="en-AU" smtClean="0"/>
              <a:t>14</a:t>
            </a:fld>
            <a:endParaRPr lang="en-AU"/>
          </a:p>
        </p:txBody>
      </p:sp>
    </p:spTree>
    <p:extLst>
      <p:ext uri="{BB962C8B-B14F-4D97-AF65-F5344CB8AC3E}">
        <p14:creationId xmlns:p14="http://schemas.microsoft.com/office/powerpoint/2010/main" val="343993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4F5E8-457B-4A1D-B868-4EBA94F85154}" type="slidenum">
              <a:rPr lang="en-US"/>
              <a:pPr/>
              <a:t>16</a:t>
            </a:fld>
            <a:endParaRPr lang="en-US"/>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r>
              <a:rPr lang="en-US" dirty="0" smtClean="0"/>
              <a:t>Sitting on the fence metaphor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7C50C04-28AB-4B82-B61F-B9B3024944B8}" type="datetimeFigureOut">
              <a:rPr lang="en-AU" smtClean="0"/>
              <a:t>7/12/2012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86896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C50C04-28AB-4B82-B61F-B9B3024944B8}" type="datetimeFigureOut">
              <a:rPr lang="en-AU" smtClean="0"/>
              <a:t>7/12/2012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68995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C50C04-28AB-4B82-B61F-B9B3024944B8}" type="datetimeFigureOut">
              <a:rPr lang="en-AU" smtClean="0"/>
              <a:t>7/12/2012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386448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C50C04-28AB-4B82-B61F-B9B3024944B8}" type="datetimeFigureOut">
              <a:rPr lang="en-AU" smtClean="0"/>
              <a:t>7/12/2012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82205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50C04-28AB-4B82-B61F-B9B3024944B8}" type="datetimeFigureOut">
              <a:rPr lang="en-AU" smtClean="0"/>
              <a:t>7/12/2012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144717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7C50C04-28AB-4B82-B61F-B9B3024944B8}" type="datetimeFigureOut">
              <a:rPr lang="en-AU" smtClean="0"/>
              <a:t>7/12/2012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8840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7C50C04-28AB-4B82-B61F-B9B3024944B8}" type="datetimeFigureOut">
              <a:rPr lang="en-AU" smtClean="0"/>
              <a:t>7/12/2012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277970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7C50C04-28AB-4B82-B61F-B9B3024944B8}" type="datetimeFigureOut">
              <a:rPr lang="en-AU" smtClean="0"/>
              <a:t>7/12/2012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130095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50C04-28AB-4B82-B61F-B9B3024944B8}" type="datetimeFigureOut">
              <a:rPr lang="en-AU" smtClean="0"/>
              <a:t>7/12/2012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336715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50C04-28AB-4B82-B61F-B9B3024944B8}" type="datetimeFigureOut">
              <a:rPr lang="en-AU" smtClean="0"/>
              <a:t>7/12/2012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145239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50C04-28AB-4B82-B61F-B9B3024944B8}" type="datetimeFigureOut">
              <a:rPr lang="en-AU" smtClean="0"/>
              <a:t>7/12/2012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423473-4D64-4185-8FB4-62C1927A3C20}" type="slidenum">
              <a:rPr lang="en-AU" smtClean="0"/>
              <a:t>‹#›</a:t>
            </a:fld>
            <a:endParaRPr lang="en-AU"/>
          </a:p>
        </p:txBody>
      </p:sp>
    </p:spTree>
    <p:extLst>
      <p:ext uri="{BB962C8B-B14F-4D97-AF65-F5344CB8AC3E}">
        <p14:creationId xmlns:p14="http://schemas.microsoft.com/office/powerpoint/2010/main" val="343532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50C04-28AB-4B82-B61F-B9B3024944B8}" type="datetimeFigureOut">
              <a:rPr lang="en-AU" smtClean="0"/>
              <a:t>7/12/2012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3473-4D64-4185-8FB4-62C1927A3C20}" type="slidenum">
              <a:rPr lang="en-AU" smtClean="0"/>
              <a:t>‹#›</a:t>
            </a:fld>
            <a:endParaRPr lang="en-AU"/>
          </a:p>
        </p:txBody>
      </p:sp>
    </p:spTree>
    <p:extLst>
      <p:ext uri="{BB962C8B-B14F-4D97-AF65-F5344CB8AC3E}">
        <p14:creationId xmlns:p14="http://schemas.microsoft.com/office/powerpoint/2010/main" val="180896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520" y="1608945"/>
            <a:ext cx="2280349" cy="3461986"/>
          </a:xfrm>
          <a:prstGeom prst="rect">
            <a:avLst/>
          </a:prstGeom>
        </p:spPr>
      </p:pic>
      <p:sp>
        <p:nvSpPr>
          <p:cNvPr id="5" name="Rectangle 2"/>
          <p:cNvSpPr txBox="1">
            <a:spLocks noChangeArrowheads="1"/>
          </p:cNvSpPr>
          <p:nvPr/>
        </p:nvSpPr>
        <p:spPr>
          <a:xfrm>
            <a:off x="611560" y="5468960"/>
            <a:ext cx="77724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Visit ‘Free Resources’ on www.actmindfully.com.au</a:t>
            </a:r>
          </a:p>
        </p:txBody>
      </p:sp>
      <p:sp>
        <p:nvSpPr>
          <p:cNvPr id="6" name="Rectangle 2"/>
          <p:cNvSpPr txBox="1">
            <a:spLocks noChangeArrowheads="1"/>
          </p:cNvSpPr>
          <p:nvPr/>
        </p:nvSpPr>
        <p:spPr>
          <a:xfrm>
            <a:off x="1066800" y="430213"/>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Reality Slap</a:t>
            </a:r>
          </a:p>
        </p:txBody>
      </p:sp>
    </p:spTree>
    <p:extLst>
      <p:ext uri="{BB962C8B-B14F-4D97-AF65-F5344CB8AC3E}">
        <p14:creationId xmlns:p14="http://schemas.microsoft.com/office/powerpoint/2010/main" val="334793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781800" y="6248400"/>
            <a:ext cx="1905000" cy="457200"/>
          </a:xfr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88640C8-A806-4EE5-B8D8-30F8B4472310}" type="slidenum">
              <a:rPr lang="en-US" smtClean="0"/>
              <a:pPr eaLnBrk="1" hangingPunct="1">
                <a:defRPr/>
              </a:pPr>
              <a:t>10</a:t>
            </a:fld>
            <a:endParaRPr lang="en-US" smtClean="0"/>
          </a:p>
        </p:txBody>
      </p:sp>
      <p:sp>
        <p:nvSpPr>
          <p:cNvPr id="5" name="Rectangle 2"/>
          <p:cNvSpPr txBox="1">
            <a:spLocks noChangeArrowheads="1"/>
          </p:cNvSpPr>
          <p:nvPr/>
        </p:nvSpPr>
        <p:spPr>
          <a:xfrm>
            <a:off x="914400" y="277813"/>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Self-Compassion</a:t>
            </a:r>
          </a:p>
        </p:txBody>
      </p:sp>
      <p:sp>
        <p:nvSpPr>
          <p:cNvPr id="6" name="Rectangle 3"/>
          <p:cNvSpPr txBox="1">
            <a:spLocks noChangeArrowheads="1"/>
          </p:cNvSpPr>
          <p:nvPr/>
        </p:nvSpPr>
        <p:spPr>
          <a:xfrm>
            <a:off x="914400" y="1600200"/>
            <a:ext cx="77724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Kristin Neff:</a:t>
            </a:r>
          </a:p>
          <a:p>
            <a:pPr marL="533400" indent="-533400">
              <a:buFont typeface="Wingdings" pitchFamily="2" charset="2"/>
              <a:buChar char="n"/>
            </a:pPr>
            <a:r>
              <a:rPr lang="en-US" dirty="0" smtClean="0"/>
              <a:t>Mindfulness</a:t>
            </a:r>
          </a:p>
          <a:p>
            <a:pPr marL="533400" indent="-533400">
              <a:buFont typeface="Wingdings" pitchFamily="2" charset="2"/>
              <a:buChar char="n"/>
            </a:pPr>
            <a:r>
              <a:rPr lang="en-US" dirty="0" smtClean="0"/>
              <a:t>Kindness</a:t>
            </a:r>
          </a:p>
          <a:p>
            <a:pPr marL="533400" indent="-533400">
              <a:buFont typeface="Wingdings" pitchFamily="2" charset="2"/>
              <a:buChar char="n"/>
            </a:pPr>
            <a:r>
              <a:rPr lang="en-US" dirty="0" smtClean="0"/>
              <a:t>Common humanity</a:t>
            </a:r>
          </a:p>
          <a:p>
            <a:pPr marL="0" indent="0">
              <a:buNone/>
            </a:pPr>
            <a:endParaRPr lang="en-US" dirty="0" smtClean="0"/>
          </a:p>
          <a:p>
            <a:pPr marL="533400" indent="-533400">
              <a:buFont typeface="Wingdings" pitchFamily="2" charset="2"/>
              <a:buChar char="n"/>
            </a:pPr>
            <a:endParaRPr lang="en-US" dirty="0" smtClean="0"/>
          </a:p>
          <a:p>
            <a:pPr marL="533400" indent="-533400"/>
            <a:endParaRPr lang="en-US" dirty="0" smtClean="0"/>
          </a:p>
          <a:p>
            <a:pPr marL="533400" indent="-533400"/>
            <a:endParaRPr lang="en-US" dirty="0" smtClean="0"/>
          </a:p>
        </p:txBody>
      </p:sp>
    </p:spTree>
    <p:extLst>
      <p:ext uri="{BB962C8B-B14F-4D97-AF65-F5344CB8AC3E}">
        <p14:creationId xmlns:p14="http://schemas.microsoft.com/office/powerpoint/2010/main" val="153927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Drop Anchor</a:t>
            </a:r>
          </a:p>
        </p:txBody>
      </p:sp>
      <p:pic>
        <p:nvPicPr>
          <p:cNvPr id="3074" name="Picture 2" descr="C:\Users\Russ Harris\Documents\My Docs\powerpoints &amp; talks\Reality Slap workd con 2012\Anchor-Under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34075"/>
            <a:ext cx="8280920" cy="333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548680"/>
            <a:ext cx="5760640" cy="5583779"/>
          </a:xfrm>
        </p:spPr>
      </p:pic>
    </p:spTree>
    <p:extLst>
      <p:ext uri="{BB962C8B-B14F-4D97-AF65-F5344CB8AC3E}">
        <p14:creationId xmlns:p14="http://schemas.microsoft.com/office/powerpoint/2010/main" val="427986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Psychological Smog</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39134"/>
            <a:ext cx="7966314" cy="4476056"/>
          </a:xfrm>
          <a:prstGeom prst="rect">
            <a:avLst/>
          </a:prstGeom>
        </p:spPr>
      </p:pic>
    </p:spTree>
    <p:extLst>
      <p:ext uri="{BB962C8B-B14F-4D97-AF65-F5344CB8AC3E}">
        <p14:creationId xmlns:p14="http://schemas.microsoft.com/office/powerpoint/2010/main" val="621256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 Like A Tree</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1412776"/>
            <a:ext cx="5040560" cy="5040560"/>
          </a:xfrm>
        </p:spPr>
      </p:pic>
    </p:spTree>
    <p:extLst>
      <p:ext uri="{BB962C8B-B14F-4D97-AF65-F5344CB8AC3E}">
        <p14:creationId xmlns:p14="http://schemas.microsoft.com/office/powerpoint/2010/main" val="262995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A Stand</a:t>
            </a:r>
          </a:p>
        </p:txBody>
      </p:sp>
      <p:pic>
        <p:nvPicPr>
          <p:cNvPr id="6146" name="Picture 2" descr="C:\Users\Russ Harris\Documents\My Docs\powerpoints &amp; talks\Reality Slap workd con 2012\2012-07-19 20.58.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10"/>
            <a:ext cx="5328592" cy="353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74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143400D-E8F0-405C-B356-C994BD8B4315}" type="slidenum">
              <a:rPr lang="en-US"/>
              <a:pPr/>
              <a:t>16</a:t>
            </a:fld>
            <a:endParaRPr lang="en-US" dirty="0"/>
          </a:p>
        </p:txBody>
      </p:sp>
      <p:sp>
        <p:nvSpPr>
          <p:cNvPr id="522242" name="Rectangle 2"/>
          <p:cNvSpPr>
            <a:spLocks noGrp="1" noChangeArrowheads="1"/>
          </p:cNvSpPr>
          <p:nvPr>
            <p:ph type="title"/>
          </p:nvPr>
        </p:nvSpPr>
        <p:spPr/>
        <p:txBody>
          <a:bodyPr/>
          <a:lstStyle/>
          <a:p>
            <a:r>
              <a:rPr lang="en-US" dirty="0" smtClean="0"/>
              <a:t>The Resilience Formula</a:t>
            </a:r>
            <a:endParaRPr lang="en-US" dirty="0"/>
          </a:p>
        </p:txBody>
      </p:sp>
      <p:sp>
        <p:nvSpPr>
          <p:cNvPr id="522243" name="Rectangle 3"/>
          <p:cNvSpPr>
            <a:spLocks noGrp="1" noChangeArrowheads="1"/>
          </p:cNvSpPr>
          <p:nvPr>
            <p:ph type="body" idx="1"/>
          </p:nvPr>
        </p:nvSpPr>
        <p:spPr/>
        <p:txBody>
          <a:bodyPr/>
          <a:lstStyle/>
          <a:p>
            <a:pPr marL="0" indent="0">
              <a:buNone/>
            </a:pPr>
            <a:r>
              <a:rPr lang="en-US" dirty="0"/>
              <a:t>4 approaches to any problem </a:t>
            </a:r>
            <a:r>
              <a:rPr lang="en-US" dirty="0" smtClean="0"/>
              <a:t>situation:</a:t>
            </a:r>
            <a:endParaRPr lang="en-US" dirty="0"/>
          </a:p>
          <a:p>
            <a:pPr marL="0" indent="0">
              <a:buNone/>
            </a:pPr>
            <a:r>
              <a:rPr lang="en-US" dirty="0"/>
              <a:t>1. Leave </a:t>
            </a:r>
          </a:p>
          <a:p>
            <a:pPr marL="0" indent="0">
              <a:buNone/>
            </a:pPr>
            <a:r>
              <a:rPr lang="en-US" dirty="0"/>
              <a:t>2. Stay &amp; </a:t>
            </a:r>
            <a:r>
              <a:rPr lang="en-US" dirty="0" smtClean="0"/>
              <a:t>change </a:t>
            </a:r>
            <a:r>
              <a:rPr lang="en-US" dirty="0"/>
              <a:t>what can be </a:t>
            </a:r>
            <a:r>
              <a:rPr lang="en-US" dirty="0" smtClean="0"/>
              <a:t>changed</a:t>
            </a:r>
            <a:endParaRPr lang="en-US" dirty="0"/>
          </a:p>
          <a:p>
            <a:pPr marL="0" indent="0">
              <a:buNone/>
            </a:pPr>
            <a:r>
              <a:rPr lang="en-US" dirty="0"/>
              <a:t>3. Stay &amp; </a:t>
            </a:r>
            <a:r>
              <a:rPr lang="en-US" dirty="0" smtClean="0"/>
              <a:t>accept </a:t>
            </a:r>
            <a:r>
              <a:rPr lang="en-US" dirty="0"/>
              <a:t>what can’t be changed &amp; </a:t>
            </a:r>
            <a:r>
              <a:rPr lang="en-US" dirty="0" smtClean="0"/>
              <a:t>live by your </a:t>
            </a:r>
            <a:r>
              <a:rPr lang="en-US" dirty="0"/>
              <a:t>values</a:t>
            </a:r>
          </a:p>
          <a:p>
            <a:pPr marL="0" indent="0">
              <a:buNone/>
            </a:pPr>
            <a:r>
              <a:rPr lang="en-US" dirty="0"/>
              <a:t>4. Stay &amp; </a:t>
            </a:r>
            <a:r>
              <a:rPr lang="en-US" dirty="0" smtClean="0"/>
              <a:t>give </a:t>
            </a:r>
            <a:r>
              <a:rPr lang="en-US" dirty="0"/>
              <a:t>up &amp; do stuff that makes it </a:t>
            </a:r>
            <a:r>
              <a:rPr lang="en-US" dirty="0" smtClean="0"/>
              <a:t>worse</a:t>
            </a:r>
          </a:p>
          <a:p>
            <a:pPr marL="533400" indent="-533400"/>
            <a:endParaRPr lang="en-US" dirty="0"/>
          </a:p>
          <a:p>
            <a:pPr marL="533400" indent="-533400"/>
            <a:endParaRPr lang="en-US" dirty="0"/>
          </a:p>
        </p:txBody>
      </p:sp>
    </p:spTree>
    <p:extLst>
      <p:ext uri="{BB962C8B-B14F-4D97-AF65-F5344CB8AC3E}">
        <p14:creationId xmlns:p14="http://schemas.microsoft.com/office/powerpoint/2010/main" val="165402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 calcmode="lin" valueType="num">
                                      <p:cBhvr additive="base">
                                        <p:cTn id="7" dur="500" fill="hold"/>
                                        <p:tgtEl>
                                          <p:spTgt spid="522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43">
                                            <p:txEl>
                                              <p:pRg st="1" end="1"/>
                                            </p:txEl>
                                          </p:spTgt>
                                        </p:tgtEl>
                                        <p:attrNameLst>
                                          <p:attrName>style.visibility</p:attrName>
                                        </p:attrNameLst>
                                      </p:cBhvr>
                                      <p:to>
                                        <p:strVal val="visible"/>
                                      </p:to>
                                    </p:set>
                                    <p:anim calcmode="lin" valueType="num">
                                      <p:cBhvr additive="base">
                                        <p:cTn id="13" dur="500" fill="hold"/>
                                        <p:tgtEl>
                                          <p:spTgt spid="522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22243">
                                            <p:txEl>
                                              <p:pRg st="2" end="2"/>
                                            </p:txEl>
                                          </p:spTgt>
                                        </p:tgtEl>
                                        <p:attrNameLst>
                                          <p:attrName>style.visibility</p:attrName>
                                        </p:attrNameLst>
                                      </p:cBhvr>
                                      <p:to>
                                        <p:strVal val="visible"/>
                                      </p:to>
                                    </p:set>
                                    <p:anim calcmode="lin" valueType="num">
                                      <p:cBhvr additive="base">
                                        <p:cTn id="19" dur="500" fill="hold"/>
                                        <p:tgtEl>
                                          <p:spTgt spid="522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22243">
                                            <p:txEl>
                                              <p:pRg st="3" end="3"/>
                                            </p:txEl>
                                          </p:spTgt>
                                        </p:tgtEl>
                                        <p:attrNameLst>
                                          <p:attrName>style.visibility</p:attrName>
                                        </p:attrNameLst>
                                      </p:cBhvr>
                                      <p:to>
                                        <p:strVal val="visible"/>
                                      </p:to>
                                    </p:set>
                                    <p:anim calcmode="lin" valueType="num">
                                      <p:cBhvr additive="base">
                                        <p:cTn id="25" dur="500" fill="hold"/>
                                        <p:tgtEl>
                                          <p:spTgt spid="522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22243">
                                            <p:txEl>
                                              <p:pRg st="4" end="4"/>
                                            </p:txEl>
                                          </p:spTgt>
                                        </p:tgtEl>
                                        <p:attrNameLst>
                                          <p:attrName>style.visibility</p:attrName>
                                        </p:attrNameLst>
                                      </p:cBhvr>
                                      <p:to>
                                        <p:strVal val="visible"/>
                                      </p:to>
                                    </p:set>
                                    <p:anim calcmode="lin" valueType="num">
                                      <p:cBhvr additive="base">
                                        <p:cTn id="31" dur="500" fill="hold"/>
                                        <p:tgtEl>
                                          <p:spTgt spid="522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79" y="-38067"/>
            <a:ext cx="8508176" cy="4763211"/>
          </a:xfrm>
          <a:prstGeom prst="rect">
            <a:avLst/>
          </a:prstGeom>
        </p:spPr>
      </p:pic>
      <p:pic>
        <p:nvPicPr>
          <p:cNvPr id="9"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78733" y="0"/>
            <a:ext cx="5465267" cy="3894003"/>
          </a:xfr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106763" cy="281866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317" y="-83411"/>
            <a:ext cx="5474514" cy="362686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37" y="3573016"/>
            <a:ext cx="4214260" cy="2956271"/>
          </a:xfrm>
          <a:prstGeom prst="rect">
            <a:avLst/>
          </a:prstGeom>
        </p:spPr>
      </p:pic>
    </p:spTree>
    <p:extLst>
      <p:ext uri="{BB962C8B-B14F-4D97-AF65-F5344CB8AC3E}">
        <p14:creationId xmlns:p14="http://schemas.microsoft.com/office/powerpoint/2010/main" val="26117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Useful Question</a:t>
            </a:r>
            <a:endParaRPr lang="en-AU" dirty="0"/>
          </a:p>
        </p:txBody>
      </p:sp>
      <p:sp>
        <p:nvSpPr>
          <p:cNvPr id="3" name="Content Placeholder 2"/>
          <p:cNvSpPr>
            <a:spLocks noGrp="1"/>
          </p:cNvSpPr>
          <p:nvPr>
            <p:ph idx="1"/>
          </p:nvPr>
        </p:nvSpPr>
        <p:spPr/>
        <p:txBody>
          <a:bodyPr/>
          <a:lstStyle/>
          <a:p>
            <a:r>
              <a:rPr lang="en-AU" dirty="0" smtClean="0"/>
              <a:t>Imagine 10 years from now, you look back at the way you responded to this event. What would you like to say you stood for in the face of this? About the way you responded, the way you handled it?</a:t>
            </a:r>
          </a:p>
          <a:p>
            <a:endParaRPr lang="en-AU" dirty="0"/>
          </a:p>
        </p:txBody>
      </p:sp>
    </p:spTree>
    <p:extLst>
      <p:ext uri="{BB962C8B-B14F-4D97-AF65-F5344CB8AC3E}">
        <p14:creationId xmlns:p14="http://schemas.microsoft.com/office/powerpoint/2010/main" val="34112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Useful Questions</a:t>
            </a:r>
            <a:endParaRPr lang="en-AU" dirty="0"/>
          </a:p>
        </p:txBody>
      </p:sp>
      <p:sp>
        <p:nvSpPr>
          <p:cNvPr id="3" name="Content Placeholder 2"/>
          <p:cNvSpPr>
            <a:spLocks noGrp="1"/>
          </p:cNvSpPr>
          <p:nvPr>
            <p:ph idx="1"/>
          </p:nvPr>
        </p:nvSpPr>
        <p:spPr/>
        <p:txBody>
          <a:bodyPr>
            <a:normAutofit lnSpcReduction="10000"/>
          </a:bodyPr>
          <a:lstStyle/>
          <a:p>
            <a:r>
              <a:rPr lang="en-AU" dirty="0" smtClean="0"/>
              <a:t>If you wanted to be a good role model for someone you really care about, what would you model for them in the way you respond to this?</a:t>
            </a:r>
          </a:p>
          <a:p>
            <a:r>
              <a:rPr lang="en-AU" dirty="0" smtClean="0"/>
              <a:t>Suppose it had been you that died; and you could somehow look on from the afterlife and watch over the people you care about - what would you want for them? How would you want them to respond to this?</a:t>
            </a:r>
          </a:p>
          <a:p>
            <a:endParaRPr lang="en-AU" dirty="0"/>
          </a:p>
        </p:txBody>
      </p:sp>
    </p:spTree>
    <p:extLst>
      <p:ext uri="{BB962C8B-B14F-4D97-AF65-F5344CB8AC3E}">
        <p14:creationId xmlns:p14="http://schemas.microsoft.com/office/powerpoint/2010/main" val="25572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39" y="8354"/>
            <a:ext cx="4043505" cy="3287402"/>
          </a:xfrm>
        </p:spPr>
      </p:pic>
      <p:pic>
        <p:nvPicPr>
          <p:cNvPr id="1026" name="Picture 2" descr="C:\Users\Russ Harris\Documents\My Docs\powerpoints &amp; talks\Reality Slap workd con 2012\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0"/>
            <a:ext cx="5076056" cy="37535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uss Harris\Documents\My Docs\powerpoints &amp; talks\Reality Slap workd con 2012\images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 y="3212976"/>
            <a:ext cx="5366111" cy="3603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uss Harris\Documents\My Docs\powerpoints &amp; talks\Reality Slap workd con 2012\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627810"/>
            <a:ext cx="4235228" cy="31886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uss Harris\Documents\My Docs\powerpoints &amp; talks\Reality Slap workd con 2012\download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3" y="-25666"/>
            <a:ext cx="5208147" cy="3653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uss Harris\Documents\My Docs\powerpoints &amp; talks\Reality Slap workd con 2012\2012-07-19 20.58.22.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448"/>
            <a:ext cx="4176464" cy="41210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uss Harris\Documents\My Docs\powerpoints &amp; talks\Reality Slap workd con 2012\2012-07-19 20.58.50.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464" y="3446412"/>
            <a:ext cx="5080301" cy="34115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8229600" cy="1143000"/>
          </a:xfrm>
        </p:spPr>
        <p:txBody>
          <a:bodyPr/>
          <a:lstStyle/>
          <a:p>
            <a:endParaRPr lang="en-AU"/>
          </a:p>
        </p:txBody>
      </p:sp>
      <p:pic>
        <p:nvPicPr>
          <p:cNvPr id="11" name="Picture 6" descr="C:\Users\Russ Harris\Documents\My Docs\powerpoints &amp; talks\Reality Slap workd con 2012\divorc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848" y="24952"/>
            <a:ext cx="3456384" cy="228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Russ Harris\Documents\My Docs\powerpoints &amp; talks\Reality Slap workd con 2012\divorce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4624"/>
            <a:ext cx="352839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Russ Harris\Documents\My Docs\powerpoints &amp; talks\Reality Slap workd con 2012\divorce 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144" y="-18333"/>
            <a:ext cx="2910855" cy="2079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Russ Harris\Documents\My Docs\powerpoints &amp; talks\Reality Slap workd con 2012\divorce 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2023467"/>
            <a:ext cx="4464496" cy="32716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Russ Harris\Documents\My Docs\powerpoints &amp; talks\Reality Slap workd con 2012\injury 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5292080" cy="28897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Russ Harris\Documents\My Docs\powerpoints &amp; talks\Reality Slap workd con 2012\injury 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64909" y="-28961"/>
            <a:ext cx="3851920" cy="5324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Russ Harris\Documents\My Docs\powerpoints &amp; talks\Reality Slap workd con 2012\injury.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535" y="2889753"/>
            <a:ext cx="4869373" cy="27268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Russ Harris\Documents\My Docs\powerpoints &amp; talks\Reality Slap workd con 2012\job los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4952"/>
            <a:ext cx="3954535" cy="59426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C:\Users\Russ Harris\Documents\My Docs\powerpoints &amp; talks\Reality Slap workd con 2012\sicknes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84335" y="99986"/>
            <a:ext cx="5158472" cy="36051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C:\Users\Russ Harris\Documents\My Docs\powerpoints &amp; talks\Reality Slap workd con 2012\cancer 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610" y="94110"/>
            <a:ext cx="4155754" cy="27304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C:\Users\Russ Harris\Documents\My Docs\powerpoints &amp; talks\Reality Slap workd con 2012\disability 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56" y="2889753"/>
            <a:ext cx="4790679" cy="31879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C:\Users\Russ Harris\Documents\My Docs\powerpoints &amp; talks\Reality Slap workd con 2012\funeral.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94122" y="63694"/>
            <a:ext cx="5187663" cy="36062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Russ Harris\Documents\My Docs\powerpoints &amp; talks\Reality Slap workd con 2012\Disability-Isolation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5576" y="32012"/>
            <a:ext cx="7344816" cy="725329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00609" y="-171400"/>
            <a:ext cx="9497146" cy="7848302"/>
          </a:xfrm>
          <a:prstGeom prst="rect">
            <a:avLst/>
          </a:prstGeom>
          <a:solidFill>
            <a:schemeClr val="bg1"/>
          </a:solidFill>
        </p:spPr>
        <p:txBody>
          <a:bodyPr wrap="square">
            <a:spAutoFit/>
          </a:bodyPr>
          <a:lstStyle/>
          <a:p>
            <a:pPr algn="ctr"/>
            <a:endParaRPr lang="en-AU" sz="7200" b="1" dirty="0" smtClean="0"/>
          </a:p>
          <a:p>
            <a:pPr algn="ctr"/>
            <a:endParaRPr lang="en-AU" sz="7200" b="1" dirty="0" smtClean="0"/>
          </a:p>
          <a:p>
            <a:pPr algn="ctr"/>
            <a:r>
              <a:rPr lang="en-AU" sz="7200" b="1" dirty="0" smtClean="0"/>
              <a:t>THE REALITY SLAP</a:t>
            </a:r>
          </a:p>
          <a:p>
            <a:pPr algn="ctr"/>
            <a:endParaRPr lang="en-AU" sz="7200" b="1" dirty="0" smtClean="0"/>
          </a:p>
          <a:p>
            <a:pPr algn="ctr"/>
            <a:endParaRPr lang="en-AU" sz="7200" b="1" dirty="0" smtClean="0"/>
          </a:p>
          <a:p>
            <a:pPr algn="ctr"/>
            <a:endParaRPr lang="en-AU" sz="7200" b="1" dirty="0" smtClean="0"/>
          </a:p>
          <a:p>
            <a:pPr algn="ctr"/>
            <a:endParaRPr lang="en-AU" sz="7200" b="1" dirty="0"/>
          </a:p>
        </p:txBody>
      </p:sp>
      <p:sp>
        <p:nvSpPr>
          <p:cNvPr id="25" name="Rectangle 24"/>
          <p:cNvSpPr/>
          <p:nvPr/>
        </p:nvSpPr>
        <p:spPr>
          <a:xfrm>
            <a:off x="-93920" y="-171400"/>
            <a:ext cx="9548936" cy="7848302"/>
          </a:xfrm>
          <a:prstGeom prst="rect">
            <a:avLst/>
          </a:prstGeom>
          <a:solidFill>
            <a:schemeClr val="bg1"/>
          </a:solidFill>
        </p:spPr>
        <p:txBody>
          <a:bodyPr wrap="square">
            <a:spAutoFit/>
          </a:bodyPr>
          <a:lstStyle/>
          <a:p>
            <a:pPr algn="ctr"/>
            <a:endParaRPr lang="en-AU" sz="7200" b="1" dirty="0" smtClean="0"/>
          </a:p>
          <a:p>
            <a:pPr algn="ctr"/>
            <a:endParaRPr lang="en-AU" sz="7200" b="1" dirty="0" smtClean="0"/>
          </a:p>
          <a:p>
            <a:pPr algn="ctr"/>
            <a:r>
              <a:rPr lang="en-AU" sz="7200" b="1" dirty="0" smtClean="0"/>
              <a:t>THE REALITY GAP</a:t>
            </a:r>
          </a:p>
          <a:p>
            <a:pPr algn="ctr"/>
            <a:endParaRPr lang="en-AU" sz="7200" b="1" dirty="0" smtClean="0"/>
          </a:p>
          <a:p>
            <a:pPr algn="ctr"/>
            <a:endParaRPr lang="en-AU" sz="7200" b="1" dirty="0" smtClean="0"/>
          </a:p>
          <a:p>
            <a:pPr algn="ctr"/>
            <a:endParaRPr lang="en-AU" sz="7200" b="1" dirty="0" smtClean="0"/>
          </a:p>
          <a:p>
            <a:pPr algn="ctr"/>
            <a:endParaRPr lang="en-AU" sz="7200" b="1" dirty="0"/>
          </a:p>
        </p:txBody>
      </p:sp>
    </p:spTree>
    <p:extLst>
      <p:ext uri="{BB962C8B-B14F-4D97-AF65-F5344CB8AC3E}">
        <p14:creationId xmlns:p14="http://schemas.microsoft.com/office/powerpoint/2010/main" val="26187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fade">
                                      <p:cBhvr>
                                        <p:cTn id="37" dur="5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arn(inVertical)">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3 Cs</a:t>
            </a:r>
            <a:endParaRPr lang="en-AU" dirty="0"/>
          </a:p>
        </p:txBody>
      </p:sp>
      <p:sp>
        <p:nvSpPr>
          <p:cNvPr id="3" name="Content Placeholder 2"/>
          <p:cNvSpPr>
            <a:spLocks noGrp="1"/>
          </p:cNvSpPr>
          <p:nvPr>
            <p:ph idx="1"/>
          </p:nvPr>
        </p:nvSpPr>
        <p:spPr/>
        <p:txBody>
          <a:bodyPr/>
          <a:lstStyle/>
          <a:p>
            <a:r>
              <a:rPr lang="en-AU" dirty="0" smtClean="0"/>
              <a:t>Connection</a:t>
            </a:r>
          </a:p>
          <a:p>
            <a:r>
              <a:rPr lang="en-AU" dirty="0" smtClean="0"/>
              <a:t>Caring</a:t>
            </a:r>
          </a:p>
          <a:p>
            <a:r>
              <a:rPr lang="en-AU" dirty="0" smtClean="0"/>
              <a:t>Contribution </a:t>
            </a:r>
            <a:endParaRPr lang="en-AU" dirty="0"/>
          </a:p>
        </p:txBody>
      </p:sp>
    </p:spTree>
    <p:extLst>
      <p:ext uri="{BB962C8B-B14F-4D97-AF65-F5344CB8AC3E}">
        <p14:creationId xmlns:p14="http://schemas.microsoft.com/office/powerpoint/2010/main" val="32718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p:cNvSpPr/>
          <p:nvPr/>
        </p:nvSpPr>
        <p:spPr>
          <a:xfrm>
            <a:off x="3741084" y="2519324"/>
            <a:ext cx="1800200" cy="17577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a:t>
            </a:r>
          </a:p>
          <a:p>
            <a:pPr algn="ctr"/>
            <a:r>
              <a:rPr lang="en-AU" dirty="0" smtClean="0"/>
              <a:t>Here</a:t>
            </a:r>
          </a:p>
          <a:p>
            <a:pPr algn="ctr"/>
            <a:r>
              <a:rPr lang="en-AU" dirty="0" smtClean="0"/>
              <a:t>Now</a:t>
            </a:r>
            <a:endParaRPr lang="en-AU" dirty="0"/>
          </a:p>
        </p:txBody>
      </p:sp>
      <p:sp>
        <p:nvSpPr>
          <p:cNvPr id="24" name="Flowchart: Connector 23"/>
          <p:cNvSpPr>
            <a:spLocks noChangeAspect="1"/>
          </p:cNvSpPr>
          <p:nvPr/>
        </p:nvSpPr>
        <p:spPr>
          <a:xfrm>
            <a:off x="5507098" y="387792"/>
            <a:ext cx="1584176" cy="158417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My family</a:t>
            </a:r>
            <a:endParaRPr lang="en-AU" dirty="0"/>
          </a:p>
        </p:txBody>
      </p:sp>
      <p:sp>
        <p:nvSpPr>
          <p:cNvPr id="30" name="Flowchart: Connector 29"/>
          <p:cNvSpPr>
            <a:spLocks noChangeAspect="1"/>
          </p:cNvSpPr>
          <p:nvPr/>
        </p:nvSpPr>
        <p:spPr>
          <a:xfrm>
            <a:off x="363302" y="1454479"/>
            <a:ext cx="1584176" cy="158417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sport</a:t>
            </a:r>
            <a:endParaRPr lang="en-AU" dirty="0">
              <a:solidFill>
                <a:schemeClr val="tx1"/>
              </a:solidFill>
            </a:endParaRPr>
          </a:p>
        </p:txBody>
      </p:sp>
      <p:sp>
        <p:nvSpPr>
          <p:cNvPr id="31" name="Flowchart: Connector 30"/>
          <p:cNvSpPr>
            <a:spLocks noChangeAspect="1"/>
          </p:cNvSpPr>
          <p:nvPr/>
        </p:nvSpPr>
        <p:spPr>
          <a:xfrm>
            <a:off x="6522996" y="4725144"/>
            <a:ext cx="1584176" cy="1584176"/>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thoughts &amp; feelings</a:t>
            </a:r>
            <a:endParaRPr lang="en-AU" dirty="0">
              <a:solidFill>
                <a:schemeClr val="tx1"/>
              </a:solidFill>
            </a:endParaRPr>
          </a:p>
        </p:txBody>
      </p:sp>
      <p:sp>
        <p:nvSpPr>
          <p:cNvPr id="16" name="Flowchart: Connector 15"/>
          <p:cNvSpPr>
            <a:spLocks noChangeAspect="1"/>
          </p:cNvSpPr>
          <p:nvPr/>
        </p:nvSpPr>
        <p:spPr>
          <a:xfrm>
            <a:off x="6948264" y="2247351"/>
            <a:ext cx="1584176" cy="158417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friends</a:t>
            </a:r>
            <a:endParaRPr lang="en-AU" dirty="0">
              <a:solidFill>
                <a:schemeClr val="tx1"/>
              </a:solidFill>
            </a:endParaRPr>
          </a:p>
        </p:txBody>
      </p:sp>
      <p:sp>
        <p:nvSpPr>
          <p:cNvPr id="17" name="Flowchart: Connector 16"/>
          <p:cNvSpPr>
            <a:spLocks noChangeAspect="1"/>
          </p:cNvSpPr>
          <p:nvPr/>
        </p:nvSpPr>
        <p:spPr>
          <a:xfrm>
            <a:off x="2771800" y="205199"/>
            <a:ext cx="1584176" cy="158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My creative pursuits</a:t>
            </a:r>
            <a:endParaRPr lang="en-AU" dirty="0"/>
          </a:p>
        </p:txBody>
      </p:sp>
      <p:sp>
        <p:nvSpPr>
          <p:cNvPr id="21" name="Flowchart: Connector 20"/>
          <p:cNvSpPr>
            <a:spLocks noChangeAspect="1"/>
          </p:cNvSpPr>
          <p:nvPr/>
        </p:nvSpPr>
        <p:spPr>
          <a:xfrm>
            <a:off x="251520" y="3802360"/>
            <a:ext cx="1584176" cy="1584176"/>
          </a:xfrm>
          <a:prstGeom prst="flowChartConnector">
            <a:avLst/>
          </a:prstGeom>
          <a:solidFill>
            <a:srgbClr val="A30D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My studies</a:t>
            </a:r>
            <a:endParaRPr lang="en-AU" dirty="0">
              <a:solidFill>
                <a:schemeClr val="bg1"/>
              </a:solidFill>
            </a:endParaRPr>
          </a:p>
        </p:txBody>
      </p:sp>
      <p:sp>
        <p:nvSpPr>
          <p:cNvPr id="32" name="Flowchart: Connector 31"/>
          <p:cNvSpPr>
            <a:spLocks noChangeAspect="1"/>
          </p:cNvSpPr>
          <p:nvPr/>
        </p:nvSpPr>
        <p:spPr>
          <a:xfrm>
            <a:off x="2548283" y="5013176"/>
            <a:ext cx="1584176" cy="1584176"/>
          </a:xfrm>
          <a:prstGeom prst="flowChartConnector">
            <a:avLst/>
          </a:prstGeom>
          <a:solidFill>
            <a:srgbClr val="37E1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planet</a:t>
            </a:r>
            <a:endParaRPr lang="en-AU" dirty="0">
              <a:solidFill>
                <a:schemeClr val="tx1"/>
              </a:solidFill>
            </a:endParaRPr>
          </a:p>
        </p:txBody>
      </p:sp>
      <p:sp>
        <p:nvSpPr>
          <p:cNvPr id="33" name="Flowchart: Connector 32"/>
          <p:cNvSpPr>
            <a:spLocks noChangeAspect="1"/>
          </p:cNvSpPr>
          <p:nvPr/>
        </p:nvSpPr>
        <p:spPr>
          <a:xfrm>
            <a:off x="1403648" y="623172"/>
            <a:ext cx="1584176" cy="158417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religion</a:t>
            </a:r>
            <a:endParaRPr lang="en-AU" dirty="0">
              <a:solidFill>
                <a:schemeClr val="tx1"/>
              </a:solidFill>
            </a:endParaRPr>
          </a:p>
        </p:txBody>
      </p:sp>
      <p:sp>
        <p:nvSpPr>
          <p:cNvPr id="34" name="Flowchart: Connector 33"/>
          <p:cNvSpPr>
            <a:spLocks noChangeAspect="1"/>
          </p:cNvSpPr>
          <p:nvPr/>
        </p:nvSpPr>
        <p:spPr>
          <a:xfrm>
            <a:off x="251520" y="2519324"/>
            <a:ext cx="1584176" cy="1584176"/>
          </a:xfrm>
          <a:prstGeom prst="flowChartConnector">
            <a:avLst/>
          </a:prstGeom>
          <a:solidFill>
            <a:srgbClr val="28F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fun and games</a:t>
            </a:r>
            <a:endParaRPr lang="en-AU" dirty="0">
              <a:solidFill>
                <a:schemeClr val="tx1"/>
              </a:solidFill>
            </a:endParaRPr>
          </a:p>
        </p:txBody>
      </p:sp>
      <p:sp>
        <p:nvSpPr>
          <p:cNvPr id="35" name="Flowchart: Connector 34"/>
          <p:cNvSpPr>
            <a:spLocks noChangeAspect="1"/>
          </p:cNvSpPr>
          <p:nvPr/>
        </p:nvSpPr>
        <p:spPr>
          <a:xfrm>
            <a:off x="1259632" y="4581128"/>
            <a:ext cx="1584176" cy="1584176"/>
          </a:xfrm>
          <a:prstGeom prst="flowChartConnector">
            <a:avLst/>
          </a:prstGeom>
          <a:solidFill>
            <a:srgbClr val="B66A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society</a:t>
            </a:r>
            <a:endParaRPr lang="en-AU" dirty="0">
              <a:solidFill>
                <a:schemeClr val="tx1"/>
              </a:solidFill>
            </a:endParaRPr>
          </a:p>
        </p:txBody>
      </p:sp>
      <p:sp>
        <p:nvSpPr>
          <p:cNvPr id="36" name="Flowchart: Connector 35"/>
          <p:cNvSpPr>
            <a:spLocks noChangeAspect="1"/>
          </p:cNvSpPr>
          <p:nvPr/>
        </p:nvSpPr>
        <p:spPr>
          <a:xfrm>
            <a:off x="3849096" y="5187125"/>
            <a:ext cx="1584176" cy="1584176"/>
          </a:xfrm>
          <a:prstGeom prst="flowChartConnector">
            <a:avLst/>
          </a:prstGeom>
          <a:solidFill>
            <a:srgbClr val="F949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dog, cat, fish,</a:t>
            </a:r>
          </a:p>
          <a:p>
            <a:pPr algn="ctr"/>
            <a:r>
              <a:rPr lang="en-AU" dirty="0">
                <a:solidFill>
                  <a:schemeClr val="tx1"/>
                </a:solidFill>
              </a:rPr>
              <a:t>r</a:t>
            </a:r>
            <a:r>
              <a:rPr lang="en-AU" dirty="0" smtClean="0">
                <a:solidFill>
                  <a:schemeClr val="tx1"/>
                </a:solidFill>
              </a:rPr>
              <a:t>abbit </a:t>
            </a:r>
            <a:endParaRPr lang="en-AU" dirty="0">
              <a:solidFill>
                <a:schemeClr val="tx1"/>
              </a:solidFill>
            </a:endParaRPr>
          </a:p>
        </p:txBody>
      </p:sp>
      <p:sp>
        <p:nvSpPr>
          <p:cNvPr id="37" name="Flowchart: Connector 36"/>
          <p:cNvSpPr>
            <a:spLocks noChangeAspect="1"/>
          </p:cNvSpPr>
          <p:nvPr/>
        </p:nvSpPr>
        <p:spPr>
          <a:xfrm>
            <a:off x="5220072" y="5217570"/>
            <a:ext cx="1584176" cy="158417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house</a:t>
            </a:r>
            <a:endParaRPr lang="en-AU" dirty="0">
              <a:solidFill>
                <a:schemeClr val="tx1"/>
              </a:solidFill>
            </a:endParaRPr>
          </a:p>
        </p:txBody>
      </p:sp>
      <p:sp>
        <p:nvSpPr>
          <p:cNvPr id="38" name="Flowchart: Connector 37"/>
          <p:cNvSpPr>
            <a:spLocks noChangeAspect="1"/>
          </p:cNvSpPr>
          <p:nvPr/>
        </p:nvSpPr>
        <p:spPr>
          <a:xfrm>
            <a:off x="7144439" y="3605297"/>
            <a:ext cx="1584176" cy="1584176"/>
          </a:xfrm>
          <a:prstGeom prst="flowChartConnec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My body</a:t>
            </a:r>
            <a:endParaRPr lang="en-AU" dirty="0">
              <a:solidFill>
                <a:schemeClr val="tx1"/>
              </a:solidFill>
            </a:endParaRPr>
          </a:p>
        </p:txBody>
      </p:sp>
      <p:sp>
        <p:nvSpPr>
          <p:cNvPr id="40" name="Flowchart: Connector 39"/>
          <p:cNvSpPr>
            <a:spLocks noChangeAspect="1"/>
          </p:cNvSpPr>
          <p:nvPr/>
        </p:nvSpPr>
        <p:spPr>
          <a:xfrm>
            <a:off x="6522996" y="1179880"/>
            <a:ext cx="1584176" cy="158417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FF0000"/>
                </a:solidFill>
              </a:rPr>
              <a:t>My work</a:t>
            </a:r>
            <a:endParaRPr lang="en-AU" dirty="0">
              <a:solidFill>
                <a:srgbClr val="FF0000"/>
              </a:solidFill>
            </a:endParaRPr>
          </a:p>
        </p:txBody>
      </p:sp>
      <p:sp>
        <p:nvSpPr>
          <p:cNvPr id="42" name="Flowchart: Connector 41"/>
          <p:cNvSpPr>
            <a:spLocks noChangeAspect="1"/>
          </p:cNvSpPr>
          <p:nvPr/>
        </p:nvSpPr>
        <p:spPr>
          <a:xfrm>
            <a:off x="4211960" y="288044"/>
            <a:ext cx="1584176" cy="1584176"/>
          </a:xfrm>
          <a:prstGeom prst="flowChartConnector">
            <a:avLst/>
          </a:prstGeom>
          <a:solidFill>
            <a:srgbClr val="A01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Myself</a:t>
            </a:r>
            <a:endParaRPr lang="en-AU" dirty="0"/>
          </a:p>
        </p:txBody>
      </p:sp>
      <p:sp>
        <p:nvSpPr>
          <p:cNvPr id="2" name="TextBox 1"/>
          <p:cNvSpPr txBox="1"/>
          <p:nvPr/>
        </p:nvSpPr>
        <p:spPr>
          <a:xfrm>
            <a:off x="3769595" y="1960391"/>
            <a:ext cx="1663677" cy="400110"/>
          </a:xfrm>
          <a:prstGeom prst="rect">
            <a:avLst/>
          </a:prstGeom>
          <a:noFill/>
        </p:spPr>
        <p:txBody>
          <a:bodyPr wrap="square" rtlCol="0">
            <a:spAutoFit/>
          </a:bodyPr>
          <a:lstStyle/>
          <a:p>
            <a:r>
              <a:rPr lang="en-AU" sz="2000" b="1" dirty="0" smtClean="0">
                <a:solidFill>
                  <a:srgbClr val="FF0000"/>
                </a:solidFill>
              </a:rPr>
              <a:t>CONNECTION</a:t>
            </a:r>
            <a:endParaRPr lang="en-AU" sz="2000" b="1" dirty="0">
              <a:solidFill>
                <a:srgbClr val="FF0000"/>
              </a:solidFill>
            </a:endParaRPr>
          </a:p>
        </p:txBody>
      </p:sp>
      <p:sp>
        <p:nvSpPr>
          <p:cNvPr id="19" name="TextBox 18"/>
          <p:cNvSpPr txBox="1"/>
          <p:nvPr/>
        </p:nvSpPr>
        <p:spPr>
          <a:xfrm>
            <a:off x="2195736" y="3111357"/>
            <a:ext cx="1663677" cy="400110"/>
          </a:xfrm>
          <a:prstGeom prst="rect">
            <a:avLst/>
          </a:prstGeom>
          <a:noFill/>
        </p:spPr>
        <p:txBody>
          <a:bodyPr wrap="square" rtlCol="0">
            <a:spAutoFit/>
          </a:bodyPr>
          <a:lstStyle/>
          <a:p>
            <a:r>
              <a:rPr lang="en-AU" sz="2000" b="1" dirty="0" smtClean="0">
                <a:solidFill>
                  <a:srgbClr val="FF0000"/>
                </a:solidFill>
              </a:rPr>
              <a:t>CARING</a:t>
            </a:r>
            <a:endParaRPr lang="en-AU" sz="2000" b="1" dirty="0">
              <a:solidFill>
                <a:srgbClr val="FF0000"/>
              </a:solidFill>
            </a:endParaRPr>
          </a:p>
        </p:txBody>
      </p:sp>
      <p:sp>
        <p:nvSpPr>
          <p:cNvPr id="20" name="TextBox 19"/>
          <p:cNvSpPr txBox="1"/>
          <p:nvPr/>
        </p:nvSpPr>
        <p:spPr>
          <a:xfrm>
            <a:off x="3843421" y="4581128"/>
            <a:ext cx="2168739" cy="400110"/>
          </a:xfrm>
          <a:prstGeom prst="rect">
            <a:avLst/>
          </a:prstGeom>
          <a:noFill/>
        </p:spPr>
        <p:txBody>
          <a:bodyPr wrap="square" rtlCol="0">
            <a:spAutoFit/>
          </a:bodyPr>
          <a:lstStyle/>
          <a:p>
            <a:r>
              <a:rPr lang="en-AU" sz="2000" b="1" dirty="0" smtClean="0">
                <a:solidFill>
                  <a:srgbClr val="FF0000"/>
                </a:solidFill>
              </a:rPr>
              <a:t>CONTRIBUTION</a:t>
            </a:r>
            <a:endParaRPr lang="en-AU" sz="2000" b="1" dirty="0">
              <a:solidFill>
                <a:srgbClr val="FF0000"/>
              </a:solidFill>
            </a:endParaRPr>
          </a:p>
        </p:txBody>
      </p:sp>
    </p:spTree>
    <p:extLst>
      <p:ext uri="{BB962C8B-B14F-4D97-AF65-F5344CB8AC3E}">
        <p14:creationId xmlns:p14="http://schemas.microsoft.com/office/powerpoint/2010/main" val="13050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16" grpId="0" animBg="1"/>
      <p:bldP spid="17" grpId="0" animBg="1"/>
      <p:bldP spid="21" grpId="0" animBg="1"/>
      <p:bldP spid="32" grpId="0" animBg="1"/>
      <p:bldP spid="33" grpId="0" animBg="1"/>
      <p:bldP spid="34" grpId="0" animBg="1"/>
      <p:bldP spid="35" grpId="0" animBg="1"/>
      <p:bldP spid="36" grpId="0" animBg="1"/>
      <p:bldP spid="37" grpId="0" animBg="1"/>
      <p:bldP spid="38" grpId="0" animBg="1"/>
      <p:bldP spid="40" grpId="0" animBg="1"/>
      <p:bldP spid="42" grpId="0" animBg="1"/>
      <p:bldP spid="2"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Find The Treasure</a:t>
            </a:r>
          </a:p>
        </p:txBody>
      </p:sp>
      <p:pic>
        <p:nvPicPr>
          <p:cNvPr id="5122" name="Picture 2" descr="C:\Users\Russ Harris\Documents\My Docs\powerpoints &amp; talks\Reality Slap workd con 2012\2012-07-19 20.5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31713"/>
            <a:ext cx="7285758" cy="5117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8956298"/>
          </a:xfrm>
          <a:prstGeom prst="rect">
            <a:avLst/>
          </a:prstGeom>
          <a:solidFill>
            <a:srgbClr val="FF0000"/>
          </a:solidFill>
        </p:spPr>
        <p:txBody>
          <a:bodyPr wrap="square" rtlCol="0">
            <a:spAutoFit/>
          </a:bodyPr>
          <a:lstStyle/>
          <a:p>
            <a:endParaRPr lang="en-AU" sz="7200" dirty="0" smtClean="0"/>
          </a:p>
          <a:p>
            <a:endParaRPr lang="en-AU" sz="7200" dirty="0"/>
          </a:p>
          <a:p>
            <a:pPr algn="ctr"/>
            <a:r>
              <a:rPr lang="en-AU" sz="7200" dirty="0" smtClean="0">
                <a:solidFill>
                  <a:schemeClr val="bg1"/>
                </a:solidFill>
              </a:rPr>
              <a:t>Beware </a:t>
            </a:r>
          </a:p>
          <a:p>
            <a:pPr algn="ctr"/>
            <a:r>
              <a:rPr lang="en-AU" sz="7200" dirty="0" smtClean="0">
                <a:solidFill>
                  <a:schemeClr val="bg1"/>
                </a:solidFill>
              </a:rPr>
              <a:t>of Invalidation</a:t>
            </a:r>
          </a:p>
          <a:p>
            <a:endParaRPr lang="en-AU" sz="7200" dirty="0"/>
          </a:p>
          <a:p>
            <a:endParaRPr lang="en-AU" sz="7200" dirty="0" smtClean="0"/>
          </a:p>
          <a:p>
            <a:endParaRPr lang="en-AU" sz="7200" dirty="0"/>
          </a:p>
          <a:p>
            <a:endParaRPr lang="en-AU" sz="7200" dirty="0"/>
          </a:p>
        </p:txBody>
      </p:sp>
    </p:spTree>
    <p:extLst>
      <p:ext uri="{BB962C8B-B14F-4D97-AF65-F5344CB8AC3E}">
        <p14:creationId xmlns:p14="http://schemas.microsoft.com/office/powerpoint/2010/main" val="12403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sp>
        <p:nvSpPr>
          <p:cNvPr id="3" name="Content Placeholder 2"/>
          <p:cNvSpPr>
            <a:spLocks noGrp="1"/>
          </p:cNvSpPr>
          <p:nvPr>
            <p:ph idx="1"/>
          </p:nvPr>
        </p:nvSpPr>
        <p:spPr/>
        <p:txBody>
          <a:bodyPr/>
          <a:lstStyle/>
          <a:p>
            <a:endParaRPr lang="en-AU" dirty="0"/>
          </a:p>
        </p:txBody>
      </p:sp>
      <p:pic>
        <p:nvPicPr>
          <p:cNvPr id="8194" name="Picture 2" descr="C:\Users\Russ Harris\Documents\My Docs\powerpoints &amp; talks\Reality Slap workd con 2012\cancersonmomp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6848"/>
            <a:ext cx="5696520" cy="388399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Russ Harris\Documents\My Docs\powerpoints &amp; talks\Reality Slap workd con 2012\Deep-Sorrow-Moneta-Sleet-Jr-19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933" y="-52246"/>
            <a:ext cx="4491659" cy="691024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Russ Harris\Documents\My Docs\powerpoints &amp; talks\Reality Slap workd con 2012\compa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86357"/>
            <a:ext cx="5408935" cy="396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4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Treasure?</a:t>
            </a:r>
            <a:endParaRPr lang="en-AU" dirty="0"/>
          </a:p>
        </p:txBody>
      </p:sp>
      <p:sp>
        <p:nvSpPr>
          <p:cNvPr id="3" name="Content Placeholder 2"/>
          <p:cNvSpPr>
            <a:spLocks noGrp="1"/>
          </p:cNvSpPr>
          <p:nvPr>
            <p:ph idx="1"/>
          </p:nvPr>
        </p:nvSpPr>
        <p:spPr/>
        <p:txBody>
          <a:bodyPr/>
          <a:lstStyle/>
          <a:p>
            <a:pPr>
              <a:buFont typeface="Wingdings" pitchFamily="2" charset="2"/>
              <a:buChar char="n"/>
            </a:pPr>
            <a:r>
              <a:rPr lang="en-US" dirty="0"/>
              <a:t>Love, kindness, compassion</a:t>
            </a:r>
          </a:p>
          <a:p>
            <a:pPr>
              <a:buFont typeface="Wingdings" pitchFamily="2" charset="2"/>
              <a:buChar char="n"/>
            </a:pPr>
            <a:r>
              <a:rPr lang="en-US" dirty="0" smtClean="0"/>
              <a:t>Moments of awe, wonder, amazement</a:t>
            </a:r>
          </a:p>
          <a:p>
            <a:pPr>
              <a:buFont typeface="Wingdings" pitchFamily="2" charset="2"/>
              <a:buChar char="n"/>
            </a:pPr>
            <a:r>
              <a:rPr lang="en-US" dirty="0" smtClean="0"/>
              <a:t>How </a:t>
            </a:r>
            <a:r>
              <a:rPr lang="en-US" dirty="0"/>
              <a:t>can I grow from this</a:t>
            </a:r>
            <a:r>
              <a:rPr lang="en-US" dirty="0" smtClean="0"/>
              <a:t>?</a:t>
            </a:r>
          </a:p>
          <a:p>
            <a:pPr>
              <a:buFont typeface="Wingdings" pitchFamily="2" charset="2"/>
              <a:buChar char="n"/>
            </a:pPr>
            <a:r>
              <a:rPr lang="en-US" dirty="0" smtClean="0"/>
              <a:t>What </a:t>
            </a:r>
            <a:r>
              <a:rPr lang="en-US" dirty="0"/>
              <a:t>skills can I learn?</a:t>
            </a:r>
          </a:p>
          <a:p>
            <a:pPr>
              <a:buFont typeface="Wingdings" pitchFamily="2" charset="2"/>
              <a:buChar char="n"/>
            </a:pPr>
            <a:r>
              <a:rPr lang="en-US" dirty="0" smtClean="0"/>
              <a:t>What </a:t>
            </a:r>
            <a:r>
              <a:rPr lang="en-US" dirty="0"/>
              <a:t>strengths can I develop?</a:t>
            </a:r>
          </a:p>
          <a:p>
            <a:pPr>
              <a:buFont typeface="Wingdings" pitchFamily="2" charset="2"/>
              <a:buChar char="n"/>
            </a:pPr>
            <a:r>
              <a:rPr lang="en-US" dirty="0" smtClean="0"/>
              <a:t>What relationships can I deepen?</a:t>
            </a:r>
          </a:p>
          <a:p>
            <a:pPr>
              <a:buFont typeface="Wingdings" pitchFamily="2" charset="2"/>
              <a:buChar char="n"/>
            </a:pPr>
            <a:endParaRPr lang="en-US" dirty="0"/>
          </a:p>
          <a:p>
            <a:endParaRPr lang="en-AU" dirty="0"/>
          </a:p>
        </p:txBody>
      </p:sp>
    </p:spTree>
    <p:extLst>
      <p:ext uri="{BB962C8B-B14F-4D97-AF65-F5344CB8AC3E}">
        <p14:creationId xmlns:p14="http://schemas.microsoft.com/office/powerpoint/2010/main" val="31959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3 Ps</a:t>
            </a:r>
            <a:endParaRPr lang="en-AU" dirty="0"/>
          </a:p>
        </p:txBody>
      </p:sp>
      <p:sp>
        <p:nvSpPr>
          <p:cNvPr id="3" name="Content Placeholder 2"/>
          <p:cNvSpPr>
            <a:spLocks noGrp="1"/>
          </p:cNvSpPr>
          <p:nvPr>
            <p:ph idx="1"/>
          </p:nvPr>
        </p:nvSpPr>
        <p:spPr/>
        <p:txBody>
          <a:bodyPr/>
          <a:lstStyle/>
          <a:p>
            <a:r>
              <a:rPr lang="en-AU" dirty="0" smtClean="0"/>
              <a:t>Presence</a:t>
            </a:r>
          </a:p>
          <a:p>
            <a:r>
              <a:rPr lang="en-AU" dirty="0" smtClean="0"/>
              <a:t>Purpose</a:t>
            </a:r>
          </a:p>
          <a:p>
            <a:r>
              <a:rPr lang="en-AU" dirty="0" smtClean="0"/>
              <a:t>Privilege</a:t>
            </a:r>
            <a:endParaRPr lang="en-AU" dirty="0"/>
          </a:p>
        </p:txBody>
      </p:sp>
    </p:spTree>
    <p:extLst>
      <p:ext uri="{BB962C8B-B14F-4D97-AF65-F5344CB8AC3E}">
        <p14:creationId xmlns:p14="http://schemas.microsoft.com/office/powerpoint/2010/main" val="16155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err="1" smtClean="0"/>
              <a:t>Kahlil</a:t>
            </a:r>
            <a:r>
              <a:rPr lang="en-AU" sz="3600" dirty="0" smtClean="0"/>
              <a:t> Gibran, The </a:t>
            </a:r>
            <a:r>
              <a:rPr lang="en-AU" sz="3600" dirty="0"/>
              <a:t>Prophet</a:t>
            </a:r>
            <a:r>
              <a:rPr lang="en-AU" dirty="0"/>
              <a:t/>
            </a:r>
            <a:br>
              <a:rPr lang="en-AU" dirty="0"/>
            </a:br>
            <a:endParaRPr lang="en-AU" dirty="0"/>
          </a:p>
        </p:txBody>
      </p:sp>
      <p:sp>
        <p:nvSpPr>
          <p:cNvPr id="4" name="TextBox 3"/>
          <p:cNvSpPr txBox="1"/>
          <p:nvPr/>
        </p:nvSpPr>
        <p:spPr>
          <a:xfrm>
            <a:off x="1115616" y="1169615"/>
            <a:ext cx="4450770" cy="461665"/>
          </a:xfrm>
          <a:prstGeom prst="rect">
            <a:avLst/>
          </a:prstGeom>
          <a:noFill/>
        </p:spPr>
        <p:txBody>
          <a:bodyPr wrap="none" rtlCol="0">
            <a:spAutoFit/>
          </a:bodyPr>
          <a:lstStyle/>
          <a:p>
            <a:r>
              <a:rPr lang="en-AU" sz="2400" dirty="0"/>
              <a:t>Your joy is your sorrow unmasked.</a:t>
            </a:r>
          </a:p>
        </p:txBody>
      </p:sp>
      <p:sp>
        <p:nvSpPr>
          <p:cNvPr id="21" name="TextBox 20"/>
          <p:cNvSpPr txBox="1"/>
          <p:nvPr/>
        </p:nvSpPr>
        <p:spPr>
          <a:xfrm>
            <a:off x="1121336" y="1631280"/>
            <a:ext cx="6968767" cy="830997"/>
          </a:xfrm>
          <a:prstGeom prst="rect">
            <a:avLst/>
          </a:prstGeom>
          <a:noFill/>
        </p:spPr>
        <p:txBody>
          <a:bodyPr wrap="none" rtlCol="0">
            <a:spAutoFit/>
          </a:bodyPr>
          <a:lstStyle/>
          <a:p>
            <a:r>
              <a:rPr lang="en-AU" sz="2400" dirty="0"/>
              <a:t>And the self-same well from which your laughter rises </a:t>
            </a:r>
            <a:endParaRPr lang="en-AU" sz="2400" dirty="0" smtClean="0"/>
          </a:p>
          <a:p>
            <a:r>
              <a:rPr lang="en-AU" sz="2400" dirty="0" smtClean="0"/>
              <a:t>was </a:t>
            </a:r>
            <a:r>
              <a:rPr lang="en-AU" sz="2400" dirty="0"/>
              <a:t>oftentimes filled with your tears</a:t>
            </a:r>
            <a:r>
              <a:rPr lang="en-AU" sz="2400" dirty="0" smtClean="0"/>
              <a:t>.</a:t>
            </a:r>
            <a:endParaRPr lang="en-AU" sz="2400" dirty="0"/>
          </a:p>
        </p:txBody>
      </p:sp>
      <p:sp>
        <p:nvSpPr>
          <p:cNvPr id="22" name="TextBox 21"/>
          <p:cNvSpPr txBox="1"/>
          <p:nvPr/>
        </p:nvSpPr>
        <p:spPr>
          <a:xfrm>
            <a:off x="1142362" y="2460363"/>
            <a:ext cx="3216971" cy="461665"/>
          </a:xfrm>
          <a:prstGeom prst="rect">
            <a:avLst/>
          </a:prstGeom>
          <a:noFill/>
        </p:spPr>
        <p:txBody>
          <a:bodyPr wrap="none" rtlCol="0">
            <a:spAutoFit/>
          </a:bodyPr>
          <a:lstStyle/>
          <a:p>
            <a:r>
              <a:rPr lang="en-AU" sz="2400" dirty="0"/>
              <a:t>And how else can it be</a:t>
            </a:r>
            <a:r>
              <a:rPr lang="en-AU" sz="2400" dirty="0" smtClean="0"/>
              <a:t>?</a:t>
            </a:r>
            <a:endParaRPr lang="en-AU" sz="2400" dirty="0"/>
          </a:p>
        </p:txBody>
      </p:sp>
    </p:spTree>
    <p:extLst>
      <p:ext uri="{BB962C8B-B14F-4D97-AF65-F5344CB8AC3E}">
        <p14:creationId xmlns:p14="http://schemas.microsoft.com/office/powerpoint/2010/main" val="205995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err="1" smtClean="0"/>
              <a:t>Kahlil</a:t>
            </a:r>
            <a:r>
              <a:rPr lang="en-AU" sz="3600" dirty="0" smtClean="0"/>
              <a:t> Gibran, The </a:t>
            </a:r>
            <a:r>
              <a:rPr lang="en-AU" sz="3600" dirty="0"/>
              <a:t>Prophet</a:t>
            </a:r>
            <a:r>
              <a:rPr lang="en-AU" dirty="0"/>
              <a:t/>
            </a:r>
            <a:br>
              <a:rPr lang="en-AU" dirty="0"/>
            </a:br>
            <a:endParaRPr lang="en-AU" dirty="0"/>
          </a:p>
        </p:txBody>
      </p:sp>
      <p:sp>
        <p:nvSpPr>
          <p:cNvPr id="24" name="TextBox 23"/>
          <p:cNvSpPr txBox="1"/>
          <p:nvPr/>
        </p:nvSpPr>
        <p:spPr>
          <a:xfrm>
            <a:off x="1043607" y="2203327"/>
            <a:ext cx="6737997" cy="830997"/>
          </a:xfrm>
          <a:prstGeom prst="rect">
            <a:avLst/>
          </a:prstGeom>
          <a:noFill/>
        </p:spPr>
        <p:txBody>
          <a:bodyPr wrap="square" rtlCol="0">
            <a:spAutoFit/>
          </a:bodyPr>
          <a:lstStyle/>
          <a:p>
            <a:r>
              <a:rPr lang="en-AU" sz="2400" dirty="0"/>
              <a:t>Is not the cup that holds your wine the very cup that </a:t>
            </a:r>
            <a:endParaRPr lang="en-AU" sz="2400" dirty="0" smtClean="0"/>
          </a:p>
          <a:p>
            <a:r>
              <a:rPr lang="en-AU" sz="2400" dirty="0" smtClean="0"/>
              <a:t>was </a:t>
            </a:r>
            <a:r>
              <a:rPr lang="en-AU" sz="2400" dirty="0"/>
              <a:t>burned in the potter's oven?</a:t>
            </a:r>
          </a:p>
        </p:txBody>
      </p:sp>
      <p:sp>
        <p:nvSpPr>
          <p:cNvPr id="26" name="TextBox 25"/>
          <p:cNvSpPr txBox="1"/>
          <p:nvPr/>
        </p:nvSpPr>
        <p:spPr>
          <a:xfrm>
            <a:off x="1090094" y="3032410"/>
            <a:ext cx="5913735" cy="830997"/>
          </a:xfrm>
          <a:prstGeom prst="rect">
            <a:avLst/>
          </a:prstGeom>
          <a:noFill/>
        </p:spPr>
        <p:txBody>
          <a:bodyPr wrap="square" rtlCol="0">
            <a:spAutoFit/>
          </a:bodyPr>
          <a:lstStyle/>
          <a:p>
            <a:r>
              <a:rPr lang="en-AU" sz="2400" dirty="0"/>
              <a:t>And is not the lute that soothes your spirit, </a:t>
            </a:r>
            <a:endParaRPr lang="en-AU" sz="2400" dirty="0" smtClean="0"/>
          </a:p>
          <a:p>
            <a:r>
              <a:rPr lang="en-AU" sz="2400" dirty="0" smtClean="0"/>
              <a:t>the </a:t>
            </a:r>
            <a:r>
              <a:rPr lang="en-AU" sz="2400" dirty="0"/>
              <a:t>very wood that was hollowed with knives?</a:t>
            </a:r>
          </a:p>
        </p:txBody>
      </p:sp>
      <p:sp>
        <p:nvSpPr>
          <p:cNvPr id="11" name="TextBox 10"/>
          <p:cNvSpPr txBox="1"/>
          <p:nvPr/>
        </p:nvSpPr>
        <p:spPr>
          <a:xfrm>
            <a:off x="1028410" y="1382346"/>
            <a:ext cx="6037102" cy="830997"/>
          </a:xfrm>
          <a:prstGeom prst="rect">
            <a:avLst/>
          </a:prstGeom>
          <a:noFill/>
        </p:spPr>
        <p:txBody>
          <a:bodyPr wrap="none" rtlCol="0">
            <a:spAutoFit/>
          </a:bodyPr>
          <a:lstStyle/>
          <a:p>
            <a:r>
              <a:rPr lang="en-AU" sz="2400" dirty="0"/>
              <a:t>The deeper that sorrow carves into your being</a:t>
            </a:r>
            <a:r>
              <a:rPr lang="en-AU" sz="2400" dirty="0" smtClean="0"/>
              <a:t>,</a:t>
            </a:r>
          </a:p>
          <a:p>
            <a:r>
              <a:rPr lang="en-AU" sz="2400" dirty="0" smtClean="0"/>
              <a:t> </a:t>
            </a:r>
            <a:r>
              <a:rPr lang="en-AU" sz="2400" dirty="0"/>
              <a:t>the more joy you can contain.</a:t>
            </a:r>
          </a:p>
        </p:txBody>
      </p:sp>
    </p:spTree>
    <p:extLst>
      <p:ext uri="{BB962C8B-B14F-4D97-AF65-F5344CB8AC3E}">
        <p14:creationId xmlns:p14="http://schemas.microsoft.com/office/powerpoint/2010/main" val="222035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err="1" smtClean="0"/>
              <a:t>Kahlil</a:t>
            </a:r>
            <a:r>
              <a:rPr lang="en-AU" sz="3600" dirty="0" smtClean="0"/>
              <a:t> Gibran, The </a:t>
            </a:r>
            <a:r>
              <a:rPr lang="en-AU" sz="3600" dirty="0"/>
              <a:t>Prophet</a:t>
            </a:r>
            <a:r>
              <a:rPr lang="en-AU" dirty="0"/>
              <a:t/>
            </a:r>
            <a:br>
              <a:rPr lang="en-AU" dirty="0"/>
            </a:br>
            <a:endParaRPr lang="en-AU" dirty="0"/>
          </a:p>
        </p:txBody>
      </p:sp>
      <p:sp>
        <p:nvSpPr>
          <p:cNvPr id="9" name="TextBox 8"/>
          <p:cNvSpPr txBox="1"/>
          <p:nvPr/>
        </p:nvSpPr>
        <p:spPr>
          <a:xfrm>
            <a:off x="1090094" y="1340768"/>
            <a:ext cx="5913735" cy="1200329"/>
          </a:xfrm>
          <a:prstGeom prst="rect">
            <a:avLst/>
          </a:prstGeom>
          <a:noFill/>
        </p:spPr>
        <p:txBody>
          <a:bodyPr wrap="square" rtlCol="0">
            <a:spAutoFit/>
          </a:bodyPr>
          <a:lstStyle/>
          <a:p>
            <a:r>
              <a:rPr lang="en-AU" sz="2400" dirty="0"/>
              <a:t>When you are joyous, look deep into your heart and you shall find it is only that which has given you sorrow that is giving you joy.</a:t>
            </a:r>
          </a:p>
        </p:txBody>
      </p:sp>
      <p:sp>
        <p:nvSpPr>
          <p:cNvPr id="10" name="TextBox 9"/>
          <p:cNvSpPr txBox="1"/>
          <p:nvPr/>
        </p:nvSpPr>
        <p:spPr>
          <a:xfrm>
            <a:off x="1043607" y="2780928"/>
            <a:ext cx="5913735" cy="1200329"/>
          </a:xfrm>
          <a:prstGeom prst="rect">
            <a:avLst/>
          </a:prstGeom>
          <a:noFill/>
        </p:spPr>
        <p:txBody>
          <a:bodyPr wrap="square" rtlCol="0">
            <a:spAutoFit/>
          </a:bodyPr>
          <a:lstStyle/>
          <a:p>
            <a:r>
              <a:rPr lang="en-AU" sz="2400" dirty="0"/>
              <a:t>When you are sorrowful look again in your heart, and you shall see that in truth you are weeping for that which has been your delight.</a:t>
            </a:r>
          </a:p>
        </p:txBody>
      </p:sp>
    </p:spTree>
    <p:extLst>
      <p:ext uri="{BB962C8B-B14F-4D97-AF65-F5344CB8AC3E}">
        <p14:creationId xmlns:p14="http://schemas.microsoft.com/office/powerpoint/2010/main" val="1186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sp>
        <p:nvSpPr>
          <p:cNvPr id="4" name="Rectangle 3"/>
          <p:cNvSpPr/>
          <p:nvPr/>
        </p:nvSpPr>
        <p:spPr>
          <a:xfrm>
            <a:off x="938454" y="283359"/>
            <a:ext cx="7272808" cy="954107"/>
          </a:xfrm>
          <a:prstGeom prst="rect">
            <a:avLst/>
          </a:prstGeom>
          <a:solidFill>
            <a:schemeClr val="bg1"/>
          </a:solidFill>
        </p:spPr>
        <p:txBody>
          <a:bodyPr wrap="square">
            <a:spAutoFit/>
          </a:bodyPr>
          <a:lstStyle/>
          <a:p>
            <a:r>
              <a:rPr lang="en-AU" sz="3600" b="1" i="1" dirty="0" smtClean="0"/>
              <a:t>There </a:t>
            </a:r>
            <a:r>
              <a:rPr lang="en-AU" sz="3600" b="1" i="1" dirty="0"/>
              <a:t>is a sacredness in tears. </a:t>
            </a:r>
            <a:endParaRPr lang="en-AU" sz="2000" b="1" i="1" dirty="0" smtClean="0"/>
          </a:p>
          <a:p>
            <a:endParaRPr lang="en-AU" sz="2000" b="1" dirty="0"/>
          </a:p>
        </p:txBody>
      </p:sp>
      <p:sp>
        <p:nvSpPr>
          <p:cNvPr id="5" name="Rectangle 4"/>
          <p:cNvSpPr/>
          <p:nvPr/>
        </p:nvSpPr>
        <p:spPr>
          <a:xfrm>
            <a:off x="938454" y="1052735"/>
            <a:ext cx="7272808" cy="1200329"/>
          </a:xfrm>
          <a:prstGeom prst="rect">
            <a:avLst/>
          </a:prstGeom>
          <a:solidFill>
            <a:schemeClr val="bg1"/>
          </a:solidFill>
        </p:spPr>
        <p:txBody>
          <a:bodyPr wrap="square">
            <a:spAutoFit/>
          </a:bodyPr>
          <a:lstStyle/>
          <a:p>
            <a:r>
              <a:rPr lang="en-AU" sz="3600" b="1" i="1" dirty="0" smtClean="0"/>
              <a:t>They </a:t>
            </a:r>
            <a:r>
              <a:rPr lang="en-AU" sz="3600" b="1" i="1" dirty="0"/>
              <a:t>are not the mark of weakness, but of power.</a:t>
            </a:r>
            <a:endParaRPr lang="en-AU" sz="2000" b="1" i="1" dirty="0"/>
          </a:p>
        </p:txBody>
      </p:sp>
      <p:sp>
        <p:nvSpPr>
          <p:cNvPr id="6" name="Rectangle 5"/>
          <p:cNvSpPr/>
          <p:nvPr/>
        </p:nvSpPr>
        <p:spPr>
          <a:xfrm>
            <a:off x="938454" y="2253064"/>
            <a:ext cx="7272808" cy="1200329"/>
          </a:xfrm>
          <a:prstGeom prst="rect">
            <a:avLst/>
          </a:prstGeom>
          <a:solidFill>
            <a:schemeClr val="bg1"/>
          </a:solidFill>
        </p:spPr>
        <p:txBody>
          <a:bodyPr wrap="square">
            <a:spAutoFit/>
          </a:bodyPr>
          <a:lstStyle/>
          <a:p>
            <a:r>
              <a:rPr lang="en-AU" sz="3600" b="1" i="1" dirty="0" smtClean="0"/>
              <a:t>They </a:t>
            </a:r>
            <a:r>
              <a:rPr lang="en-AU" sz="3600" b="1" i="1" dirty="0"/>
              <a:t>speak more eloquently than ten thousand </a:t>
            </a:r>
            <a:r>
              <a:rPr lang="en-AU" sz="3600" b="1" i="1" dirty="0" smtClean="0"/>
              <a:t>tongues.</a:t>
            </a:r>
            <a:endParaRPr lang="en-AU" sz="2000" b="1" i="1" dirty="0"/>
          </a:p>
        </p:txBody>
      </p:sp>
      <p:sp>
        <p:nvSpPr>
          <p:cNvPr id="7" name="Rectangle 6"/>
          <p:cNvSpPr/>
          <p:nvPr/>
        </p:nvSpPr>
        <p:spPr>
          <a:xfrm>
            <a:off x="938454" y="3453393"/>
            <a:ext cx="7272808" cy="1754326"/>
          </a:xfrm>
          <a:prstGeom prst="rect">
            <a:avLst/>
          </a:prstGeom>
          <a:solidFill>
            <a:schemeClr val="bg1"/>
          </a:solidFill>
        </p:spPr>
        <p:txBody>
          <a:bodyPr wrap="square">
            <a:spAutoFit/>
          </a:bodyPr>
          <a:lstStyle/>
          <a:p>
            <a:r>
              <a:rPr lang="en-AU" sz="3600" b="1" i="1" dirty="0"/>
              <a:t>They are messengers of overwhelming </a:t>
            </a:r>
            <a:r>
              <a:rPr lang="en-AU" sz="3600" b="1" i="1" dirty="0" smtClean="0"/>
              <a:t>grief ... and </a:t>
            </a:r>
            <a:r>
              <a:rPr lang="en-AU" sz="3600" b="1" i="1" dirty="0"/>
              <a:t>unspeakable love</a:t>
            </a:r>
            <a:r>
              <a:rPr lang="en-AU" sz="3600" b="1" i="1" dirty="0" smtClean="0"/>
              <a:t>. </a:t>
            </a:r>
            <a:r>
              <a:rPr lang="en-AU" sz="3600" b="1" dirty="0" smtClean="0"/>
              <a:t>                             </a:t>
            </a:r>
            <a:endParaRPr lang="en-AU" sz="2000" b="1" dirty="0"/>
          </a:p>
        </p:txBody>
      </p:sp>
      <p:sp>
        <p:nvSpPr>
          <p:cNvPr id="8" name="Rectangle 7"/>
          <p:cNvSpPr/>
          <p:nvPr/>
        </p:nvSpPr>
        <p:spPr>
          <a:xfrm>
            <a:off x="938454" y="5160287"/>
            <a:ext cx="7272808" cy="646331"/>
          </a:xfrm>
          <a:prstGeom prst="rect">
            <a:avLst/>
          </a:prstGeom>
          <a:solidFill>
            <a:schemeClr val="bg1"/>
          </a:solidFill>
        </p:spPr>
        <p:txBody>
          <a:bodyPr wrap="square">
            <a:spAutoFit/>
          </a:bodyPr>
          <a:lstStyle/>
          <a:p>
            <a:r>
              <a:rPr lang="en-AU" sz="3600" b="1" dirty="0" smtClean="0"/>
              <a:t>                              – </a:t>
            </a:r>
            <a:r>
              <a:rPr lang="en-AU" sz="3600" b="1" dirty="0"/>
              <a:t>Washington Irving</a:t>
            </a:r>
            <a:endParaRPr lang="en-AU" sz="2000" b="1" dirty="0"/>
          </a:p>
        </p:txBody>
      </p:sp>
      <p:sp>
        <p:nvSpPr>
          <p:cNvPr id="9" name="Rectangle 8"/>
          <p:cNvSpPr/>
          <p:nvPr/>
        </p:nvSpPr>
        <p:spPr>
          <a:xfrm>
            <a:off x="1090854" y="435759"/>
            <a:ext cx="7272808" cy="954107"/>
          </a:xfrm>
          <a:prstGeom prst="rect">
            <a:avLst/>
          </a:prstGeom>
          <a:solidFill>
            <a:schemeClr val="bg1"/>
          </a:solidFill>
        </p:spPr>
        <p:txBody>
          <a:bodyPr wrap="square">
            <a:spAutoFit/>
          </a:bodyPr>
          <a:lstStyle/>
          <a:p>
            <a:r>
              <a:rPr lang="en-AU" sz="3600" b="1" i="1" dirty="0" smtClean="0"/>
              <a:t>There </a:t>
            </a:r>
            <a:r>
              <a:rPr lang="en-AU" sz="3600" b="1" i="1" dirty="0"/>
              <a:t>is a sacredness in tears. </a:t>
            </a:r>
            <a:endParaRPr lang="en-AU" sz="2000" b="1" i="1" dirty="0" smtClean="0"/>
          </a:p>
          <a:p>
            <a:endParaRPr lang="en-AU" sz="2000" b="1" dirty="0"/>
          </a:p>
        </p:txBody>
      </p:sp>
      <p:sp>
        <p:nvSpPr>
          <p:cNvPr id="10" name="Rectangle 9"/>
          <p:cNvSpPr/>
          <p:nvPr/>
        </p:nvSpPr>
        <p:spPr>
          <a:xfrm>
            <a:off x="1090854" y="1205135"/>
            <a:ext cx="7272808" cy="1200329"/>
          </a:xfrm>
          <a:prstGeom prst="rect">
            <a:avLst/>
          </a:prstGeom>
          <a:solidFill>
            <a:schemeClr val="bg1"/>
          </a:solidFill>
        </p:spPr>
        <p:txBody>
          <a:bodyPr wrap="square">
            <a:spAutoFit/>
          </a:bodyPr>
          <a:lstStyle/>
          <a:p>
            <a:r>
              <a:rPr lang="en-AU" sz="3600" b="1" i="1" dirty="0" smtClean="0"/>
              <a:t>They </a:t>
            </a:r>
            <a:r>
              <a:rPr lang="en-AU" sz="3600" b="1" i="1" dirty="0"/>
              <a:t>are not the mark of weakness, but of power.</a:t>
            </a:r>
            <a:endParaRPr lang="en-AU" sz="2000" b="1" i="1" dirty="0"/>
          </a:p>
        </p:txBody>
      </p:sp>
      <p:sp>
        <p:nvSpPr>
          <p:cNvPr id="11" name="Rectangle 10"/>
          <p:cNvSpPr/>
          <p:nvPr/>
        </p:nvSpPr>
        <p:spPr>
          <a:xfrm>
            <a:off x="1090854" y="2405464"/>
            <a:ext cx="7272808" cy="1200329"/>
          </a:xfrm>
          <a:prstGeom prst="rect">
            <a:avLst/>
          </a:prstGeom>
          <a:solidFill>
            <a:schemeClr val="bg1"/>
          </a:solidFill>
        </p:spPr>
        <p:txBody>
          <a:bodyPr wrap="square">
            <a:spAutoFit/>
          </a:bodyPr>
          <a:lstStyle/>
          <a:p>
            <a:r>
              <a:rPr lang="en-AU" sz="3600" b="1" i="1" dirty="0" smtClean="0"/>
              <a:t>They </a:t>
            </a:r>
            <a:r>
              <a:rPr lang="en-AU" sz="3600" b="1" i="1" dirty="0"/>
              <a:t>speak more eloquently than ten thousand </a:t>
            </a:r>
            <a:r>
              <a:rPr lang="en-AU" sz="3600" b="1" i="1" dirty="0" smtClean="0"/>
              <a:t>tongues.</a:t>
            </a:r>
            <a:endParaRPr lang="en-AU" sz="2000" b="1" i="1" dirty="0"/>
          </a:p>
        </p:txBody>
      </p:sp>
      <p:sp>
        <p:nvSpPr>
          <p:cNvPr id="12" name="Rectangle 11"/>
          <p:cNvSpPr/>
          <p:nvPr/>
        </p:nvSpPr>
        <p:spPr>
          <a:xfrm>
            <a:off x="1090854" y="3605793"/>
            <a:ext cx="7272808" cy="1754326"/>
          </a:xfrm>
          <a:prstGeom prst="rect">
            <a:avLst/>
          </a:prstGeom>
          <a:solidFill>
            <a:schemeClr val="bg1"/>
          </a:solidFill>
        </p:spPr>
        <p:txBody>
          <a:bodyPr wrap="square">
            <a:spAutoFit/>
          </a:bodyPr>
          <a:lstStyle/>
          <a:p>
            <a:r>
              <a:rPr lang="en-AU" sz="3600" b="1" i="1" dirty="0"/>
              <a:t>They are messengers of overwhelming </a:t>
            </a:r>
            <a:r>
              <a:rPr lang="en-AU" sz="3600" b="1" i="1" dirty="0" smtClean="0"/>
              <a:t>grief ... and </a:t>
            </a:r>
            <a:r>
              <a:rPr lang="en-AU" sz="3600" b="1" i="1" dirty="0"/>
              <a:t>unspeakable love</a:t>
            </a:r>
            <a:r>
              <a:rPr lang="en-AU" sz="3600" b="1" i="1" dirty="0" smtClean="0"/>
              <a:t>. </a:t>
            </a:r>
            <a:r>
              <a:rPr lang="en-AU" sz="3600" b="1" dirty="0" smtClean="0"/>
              <a:t>                             </a:t>
            </a:r>
            <a:endParaRPr lang="en-AU" sz="2000" b="1" dirty="0"/>
          </a:p>
        </p:txBody>
      </p:sp>
      <p:sp>
        <p:nvSpPr>
          <p:cNvPr id="13" name="Rectangle 12"/>
          <p:cNvSpPr/>
          <p:nvPr/>
        </p:nvSpPr>
        <p:spPr>
          <a:xfrm>
            <a:off x="1090854" y="5312687"/>
            <a:ext cx="7272808" cy="646331"/>
          </a:xfrm>
          <a:prstGeom prst="rect">
            <a:avLst/>
          </a:prstGeom>
          <a:solidFill>
            <a:schemeClr val="bg1"/>
          </a:solidFill>
        </p:spPr>
        <p:txBody>
          <a:bodyPr wrap="square">
            <a:spAutoFit/>
          </a:bodyPr>
          <a:lstStyle/>
          <a:p>
            <a:r>
              <a:rPr lang="en-AU" sz="3600" b="1" dirty="0" smtClean="0"/>
              <a:t>                              – </a:t>
            </a:r>
            <a:r>
              <a:rPr lang="en-AU" sz="3600" b="1" dirty="0"/>
              <a:t>Washington Irving</a:t>
            </a:r>
            <a:endParaRPr lang="en-AU" sz="2000" b="1" dirty="0"/>
          </a:p>
        </p:txBody>
      </p:sp>
    </p:spTree>
    <p:extLst>
      <p:ext uri="{BB962C8B-B14F-4D97-AF65-F5344CB8AC3E}">
        <p14:creationId xmlns:p14="http://schemas.microsoft.com/office/powerpoint/2010/main" val="9733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3 Ps</a:t>
            </a:r>
            <a:endParaRPr lang="en-AU" dirty="0"/>
          </a:p>
        </p:txBody>
      </p:sp>
      <p:sp>
        <p:nvSpPr>
          <p:cNvPr id="3" name="Content Placeholder 2"/>
          <p:cNvSpPr>
            <a:spLocks noGrp="1"/>
          </p:cNvSpPr>
          <p:nvPr>
            <p:ph idx="1"/>
          </p:nvPr>
        </p:nvSpPr>
        <p:spPr/>
        <p:txBody>
          <a:bodyPr/>
          <a:lstStyle/>
          <a:p>
            <a:r>
              <a:rPr lang="en-AU" dirty="0" smtClean="0"/>
              <a:t>Presence</a:t>
            </a:r>
          </a:p>
          <a:p>
            <a:r>
              <a:rPr lang="en-AU" dirty="0" smtClean="0"/>
              <a:t>Purpose</a:t>
            </a:r>
          </a:p>
          <a:p>
            <a:r>
              <a:rPr lang="en-AU" dirty="0" smtClean="0"/>
              <a:t>Privilege</a:t>
            </a:r>
            <a:endParaRPr lang="en-AU" dirty="0"/>
          </a:p>
        </p:txBody>
      </p:sp>
    </p:spTree>
    <p:extLst>
      <p:ext uri="{BB962C8B-B14F-4D97-AF65-F5344CB8AC3E}">
        <p14:creationId xmlns:p14="http://schemas.microsoft.com/office/powerpoint/2010/main" val="12981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3 Cs</a:t>
            </a:r>
            <a:endParaRPr lang="en-AU" dirty="0"/>
          </a:p>
        </p:txBody>
      </p:sp>
      <p:sp>
        <p:nvSpPr>
          <p:cNvPr id="3" name="Content Placeholder 2"/>
          <p:cNvSpPr>
            <a:spLocks noGrp="1"/>
          </p:cNvSpPr>
          <p:nvPr>
            <p:ph idx="1"/>
          </p:nvPr>
        </p:nvSpPr>
        <p:spPr/>
        <p:txBody>
          <a:bodyPr/>
          <a:lstStyle/>
          <a:p>
            <a:r>
              <a:rPr lang="en-AU" dirty="0" smtClean="0"/>
              <a:t>Connection</a:t>
            </a:r>
          </a:p>
          <a:p>
            <a:r>
              <a:rPr lang="en-AU" dirty="0" smtClean="0"/>
              <a:t>Caring</a:t>
            </a:r>
          </a:p>
          <a:p>
            <a:r>
              <a:rPr lang="en-AU" dirty="0" smtClean="0"/>
              <a:t>Contribution </a:t>
            </a:r>
            <a:endParaRPr lang="en-AU" dirty="0"/>
          </a:p>
        </p:txBody>
      </p:sp>
    </p:spTree>
    <p:extLst>
      <p:ext uri="{BB962C8B-B14F-4D97-AF65-F5344CB8AC3E}">
        <p14:creationId xmlns:p14="http://schemas.microsoft.com/office/powerpoint/2010/main" val="137447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fontScale="90000"/>
          </a:bodyPr>
          <a:lstStyle/>
          <a:p>
            <a:r>
              <a:rPr lang="en-AU" dirty="0"/>
              <a:t>Elisabeth </a:t>
            </a:r>
            <a:r>
              <a:rPr lang="en-AU" dirty="0" err="1" smtClean="0"/>
              <a:t>Kübler</a:t>
            </a:r>
            <a:r>
              <a:rPr lang="en-AU" dirty="0" smtClean="0"/>
              <a:t>-Ross: 5 </a:t>
            </a:r>
            <a:r>
              <a:rPr lang="en-AU" dirty="0"/>
              <a:t>stages of </a:t>
            </a:r>
            <a:r>
              <a:rPr lang="en-AU" dirty="0" smtClean="0"/>
              <a:t>grief</a:t>
            </a:r>
            <a:endParaRPr lang="en-AU" dirty="0"/>
          </a:p>
        </p:txBody>
      </p:sp>
      <p:sp>
        <p:nvSpPr>
          <p:cNvPr id="3" name="Content Placeholder 2"/>
          <p:cNvSpPr>
            <a:spLocks noGrp="1"/>
          </p:cNvSpPr>
          <p:nvPr>
            <p:ph idx="1"/>
          </p:nvPr>
        </p:nvSpPr>
        <p:spPr/>
        <p:txBody>
          <a:bodyPr/>
          <a:lstStyle/>
          <a:p>
            <a:r>
              <a:rPr lang="en-AU" dirty="0" smtClean="0"/>
              <a:t>denial </a:t>
            </a:r>
          </a:p>
          <a:p>
            <a:r>
              <a:rPr lang="en-AU" dirty="0" smtClean="0"/>
              <a:t>anger </a:t>
            </a:r>
          </a:p>
          <a:p>
            <a:r>
              <a:rPr lang="en-AU" dirty="0" smtClean="0"/>
              <a:t>bargaining </a:t>
            </a:r>
          </a:p>
          <a:p>
            <a:r>
              <a:rPr lang="en-AU" dirty="0" smtClean="0"/>
              <a:t>“depression”</a:t>
            </a:r>
          </a:p>
          <a:p>
            <a:r>
              <a:rPr lang="en-AU" dirty="0" smtClean="0"/>
              <a:t>acceptance</a:t>
            </a:r>
            <a:endParaRPr lang="en-AU" dirty="0"/>
          </a:p>
        </p:txBody>
      </p:sp>
    </p:spTree>
    <p:extLst>
      <p:ext uri="{BB962C8B-B14F-4D97-AF65-F5344CB8AC3E}">
        <p14:creationId xmlns:p14="http://schemas.microsoft.com/office/powerpoint/2010/main" val="42068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Steps</a:t>
            </a:r>
            <a:endParaRPr lang="en-AU" dirty="0"/>
          </a:p>
        </p:txBody>
      </p:sp>
      <p:sp>
        <p:nvSpPr>
          <p:cNvPr id="3" name="Content Placeholder 2"/>
          <p:cNvSpPr>
            <a:spLocks noGrp="1"/>
          </p:cNvSpPr>
          <p:nvPr>
            <p:ph idx="1"/>
          </p:nvPr>
        </p:nvSpPr>
        <p:spPr/>
        <p:txBody>
          <a:bodyPr/>
          <a:lstStyle/>
          <a:p>
            <a:r>
              <a:rPr lang="en-AU" dirty="0" smtClean="0"/>
              <a:t>Hold Yourself Kindly</a:t>
            </a:r>
          </a:p>
          <a:p>
            <a:r>
              <a:rPr lang="en-AU" dirty="0" smtClean="0"/>
              <a:t>Drop Anchor</a:t>
            </a:r>
          </a:p>
          <a:p>
            <a:r>
              <a:rPr lang="en-AU" dirty="0" smtClean="0"/>
              <a:t>Take A Stand</a:t>
            </a:r>
          </a:p>
          <a:p>
            <a:r>
              <a:rPr lang="en-AU" dirty="0" smtClean="0"/>
              <a:t>Find The Treasure</a:t>
            </a:r>
            <a:endParaRPr lang="en-AU" dirty="0"/>
          </a:p>
        </p:txBody>
      </p:sp>
      <p:sp>
        <p:nvSpPr>
          <p:cNvPr id="4" name="TextBox 3"/>
          <p:cNvSpPr txBox="1"/>
          <p:nvPr/>
        </p:nvSpPr>
        <p:spPr>
          <a:xfrm>
            <a:off x="0" y="0"/>
            <a:ext cx="9144000" cy="8956298"/>
          </a:xfrm>
          <a:prstGeom prst="rect">
            <a:avLst/>
          </a:prstGeom>
          <a:solidFill>
            <a:srgbClr val="FF0000"/>
          </a:solidFill>
        </p:spPr>
        <p:txBody>
          <a:bodyPr wrap="square" rtlCol="0">
            <a:spAutoFit/>
          </a:bodyPr>
          <a:lstStyle/>
          <a:p>
            <a:endParaRPr lang="en-AU" sz="7200" dirty="0" smtClean="0"/>
          </a:p>
          <a:p>
            <a:endParaRPr lang="en-AU" sz="7200" dirty="0"/>
          </a:p>
          <a:p>
            <a:pPr algn="ctr"/>
            <a:r>
              <a:rPr lang="en-AU" sz="7200" dirty="0" smtClean="0">
                <a:solidFill>
                  <a:schemeClr val="bg1"/>
                </a:solidFill>
              </a:rPr>
              <a:t>Beware </a:t>
            </a:r>
          </a:p>
          <a:p>
            <a:pPr algn="ctr"/>
            <a:r>
              <a:rPr lang="en-AU" sz="7200" dirty="0" smtClean="0">
                <a:solidFill>
                  <a:schemeClr val="bg1"/>
                </a:solidFill>
              </a:rPr>
              <a:t>of Invalidation</a:t>
            </a:r>
          </a:p>
          <a:p>
            <a:endParaRPr lang="en-AU" sz="7200" dirty="0"/>
          </a:p>
          <a:p>
            <a:endParaRPr lang="en-AU" sz="7200" dirty="0" smtClean="0"/>
          </a:p>
          <a:p>
            <a:endParaRPr lang="en-AU" sz="7200" dirty="0"/>
          </a:p>
          <a:p>
            <a:endParaRPr lang="en-AU" sz="7200" dirty="0"/>
          </a:p>
        </p:txBody>
      </p:sp>
    </p:spTree>
    <p:extLst>
      <p:ext uri="{BB962C8B-B14F-4D97-AF65-F5344CB8AC3E}">
        <p14:creationId xmlns:p14="http://schemas.microsoft.com/office/powerpoint/2010/main" val="10650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3 Cs</a:t>
            </a:r>
            <a:endParaRPr lang="en-AU" dirty="0"/>
          </a:p>
        </p:txBody>
      </p:sp>
      <p:sp>
        <p:nvSpPr>
          <p:cNvPr id="3" name="Content Placeholder 2"/>
          <p:cNvSpPr>
            <a:spLocks noGrp="1"/>
          </p:cNvSpPr>
          <p:nvPr>
            <p:ph idx="1"/>
          </p:nvPr>
        </p:nvSpPr>
        <p:spPr/>
        <p:txBody>
          <a:bodyPr/>
          <a:lstStyle/>
          <a:p>
            <a:r>
              <a:rPr lang="en-AU" dirty="0" smtClean="0"/>
              <a:t>Connection</a:t>
            </a:r>
          </a:p>
          <a:p>
            <a:r>
              <a:rPr lang="en-AU" dirty="0" smtClean="0"/>
              <a:t>Caring</a:t>
            </a:r>
          </a:p>
          <a:p>
            <a:r>
              <a:rPr lang="en-AU" dirty="0" smtClean="0"/>
              <a:t>Contribution </a:t>
            </a:r>
            <a:endParaRPr lang="en-AU" dirty="0"/>
          </a:p>
        </p:txBody>
      </p:sp>
    </p:spTree>
    <p:extLst>
      <p:ext uri="{BB962C8B-B14F-4D97-AF65-F5344CB8AC3E}">
        <p14:creationId xmlns:p14="http://schemas.microsoft.com/office/powerpoint/2010/main" val="41372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2051" name="Picture 1" descr="http://www.newyorker.com/images/2010/12/20/cartoons/101220_cartoon_128_a12492_p46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622" y="-89407"/>
            <a:ext cx="6174682" cy="58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33622" y="4994592"/>
            <a:ext cx="5958657" cy="954107"/>
          </a:xfrm>
          <a:prstGeom prst="rect">
            <a:avLst/>
          </a:prstGeom>
          <a:solidFill>
            <a:schemeClr val="bg1"/>
          </a:solidFill>
        </p:spPr>
        <p:txBody>
          <a:bodyPr wrap="square" rtlCol="0">
            <a:spAutoFit/>
          </a:bodyPr>
          <a:lstStyle/>
          <a:p>
            <a:r>
              <a:rPr lang="en-AU" sz="2800" i="1" dirty="0" smtClean="0"/>
              <a:t>“Of course you feel great. These things </a:t>
            </a:r>
          </a:p>
          <a:p>
            <a:r>
              <a:rPr lang="en-AU" sz="2800" i="1" dirty="0"/>
              <a:t>a</a:t>
            </a:r>
            <a:r>
              <a:rPr lang="en-AU" sz="2800" i="1" dirty="0" smtClean="0"/>
              <a:t>re  loaded with antidepressants.”</a:t>
            </a:r>
            <a:endParaRPr lang="en-AU" sz="2800" i="1" dirty="0"/>
          </a:p>
        </p:txBody>
      </p:sp>
    </p:spTree>
    <p:extLst>
      <p:ext uri="{BB962C8B-B14F-4D97-AF65-F5344CB8AC3E}">
        <p14:creationId xmlns:p14="http://schemas.microsoft.com/office/powerpoint/2010/main" val="224630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Hold Yourself Kindly</a:t>
            </a:r>
          </a:p>
        </p:txBody>
      </p:sp>
      <p:pic>
        <p:nvPicPr>
          <p:cNvPr id="2050" name="Picture 2" descr="C:\Users\Russ Harris\Documents\My Docs\powerpoints &amp; talks\Reality Slap workd con 2012\selflo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40768"/>
            <a:ext cx="480428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44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1015</Words>
  <Application>Microsoft Office PowerPoint</Application>
  <PresentationFormat>On-screen Show (4:3)</PresentationFormat>
  <Paragraphs>160</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The 3 Ps</vt:lpstr>
      <vt:lpstr>The 3 Cs</vt:lpstr>
      <vt:lpstr>Elisabeth Kübler-Ross: 5 stages of grief</vt:lpstr>
      <vt:lpstr>4 Steps</vt:lpstr>
      <vt:lpstr>The 3 Cs</vt:lpstr>
      <vt:lpstr>PowerPoint Presentation</vt:lpstr>
      <vt:lpstr>Hold Yourself Kindly</vt:lpstr>
      <vt:lpstr>PowerPoint Presentation</vt:lpstr>
      <vt:lpstr>Drop Anchor</vt:lpstr>
      <vt:lpstr>PowerPoint Presentation</vt:lpstr>
      <vt:lpstr>Psychological Smog</vt:lpstr>
      <vt:lpstr>Be Like A Tree</vt:lpstr>
      <vt:lpstr>Take A Stand</vt:lpstr>
      <vt:lpstr>The Resilience Formula</vt:lpstr>
      <vt:lpstr>PowerPoint Presentation</vt:lpstr>
      <vt:lpstr>A Useful Question</vt:lpstr>
      <vt:lpstr>Other Useful Questions</vt:lpstr>
      <vt:lpstr>The 3 Cs</vt:lpstr>
      <vt:lpstr>PowerPoint Presentation</vt:lpstr>
      <vt:lpstr>Find The Treasure</vt:lpstr>
      <vt:lpstr> </vt:lpstr>
      <vt:lpstr>What Treasure?</vt:lpstr>
      <vt:lpstr>The 3 Ps</vt:lpstr>
      <vt:lpstr>Kahlil Gibran, The Prophet </vt:lpstr>
      <vt:lpstr>Kahlil Gibran, The Prophet </vt:lpstr>
      <vt:lpstr>Kahlil Gibran, The Prophet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dc:creator>
  <cp:lastModifiedBy>russ</cp:lastModifiedBy>
  <cp:revision>71</cp:revision>
  <dcterms:created xsi:type="dcterms:W3CDTF">2012-07-20T15:38:50Z</dcterms:created>
  <dcterms:modified xsi:type="dcterms:W3CDTF">2012-12-07T08:09:24Z</dcterms:modified>
</cp:coreProperties>
</file>